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56" r:id="rId3"/>
    <p:sldId id="417" r:id="rId4"/>
    <p:sldId id="419" r:id="rId5"/>
    <p:sldId id="423" r:id="rId6"/>
    <p:sldId id="420" r:id="rId7"/>
    <p:sldId id="422" r:id="rId8"/>
    <p:sldId id="421" r:id="rId9"/>
    <p:sldId id="404" r:id="rId10"/>
    <p:sldId id="405" r:id="rId11"/>
    <p:sldId id="409" r:id="rId12"/>
    <p:sldId id="407" r:id="rId13"/>
    <p:sldId id="411" r:id="rId14"/>
    <p:sldId id="418" r:id="rId15"/>
    <p:sldId id="402" r:id="rId16"/>
    <p:sldId id="414" r:id="rId17"/>
    <p:sldId id="424" r:id="rId18"/>
    <p:sldId id="425" r:id="rId19"/>
  </p:sldIdLst>
  <p:sldSz cx="9144000" cy="5143500" type="screen16x9"/>
  <p:notesSz cx="6858000" cy="9240838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BE"/>
    <a:srgbClr val="60AB15"/>
    <a:srgbClr val="5AAE30"/>
    <a:srgbClr val="FFCC00"/>
    <a:srgbClr val="66B616"/>
    <a:srgbClr val="7B9810"/>
    <a:srgbClr val="8BA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8" autoAdjust="0"/>
    <p:restoredTop sz="94660"/>
  </p:normalViewPr>
  <p:slideViewPr>
    <p:cSldViewPr snapToGrid="0">
      <p:cViewPr varScale="1">
        <p:scale>
          <a:sx n="87" d="100"/>
          <a:sy n="87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78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71800" cy="463646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4"/>
            <a:ext cx="2971800" cy="463646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r">
              <a:defRPr sz="1200"/>
            </a:lvl1pPr>
          </a:lstStyle>
          <a:p>
            <a:fld id="{75322A63-DAB4-4172-9526-2030E24ECCF6}" type="datetimeFigureOut">
              <a:rPr lang="nl-NL" smtClean="0"/>
              <a:t>17-11-2018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777193"/>
            <a:ext cx="2971800" cy="463645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777193"/>
            <a:ext cx="2971800" cy="463645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r">
              <a:defRPr sz="1200"/>
            </a:lvl1pPr>
          </a:lstStyle>
          <a:p>
            <a:fld id="{A170B971-E2C6-4B65-AE8F-CAE0442A18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962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71800" cy="463646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4"/>
            <a:ext cx="2971800" cy="463646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r">
              <a:defRPr sz="1200"/>
            </a:lvl1pPr>
          </a:lstStyle>
          <a:p>
            <a:fld id="{ABFA6BA3-BB9C-4B30-A37D-5B35E90EBFBE}" type="datetimeFigureOut">
              <a:rPr lang="nl-NL" smtClean="0"/>
              <a:t>17-11-2018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5700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27" tIns="45414" rIns="90827" bIns="4541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1" y="4447155"/>
            <a:ext cx="5486400" cy="3638580"/>
          </a:xfrm>
          <a:prstGeom prst="rect">
            <a:avLst/>
          </a:prstGeom>
        </p:spPr>
        <p:txBody>
          <a:bodyPr vert="horz" lIns="90827" tIns="45414" rIns="90827" bIns="45414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777193"/>
            <a:ext cx="2971800" cy="463645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777193"/>
            <a:ext cx="2971800" cy="463645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r">
              <a:defRPr sz="1200"/>
            </a:lvl1pPr>
          </a:lstStyle>
          <a:p>
            <a:fld id="{A4F4BB90-7C51-4599-826C-3E09E1394B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36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56146" y="1165861"/>
            <a:ext cx="4240884" cy="955380"/>
          </a:xfrm>
        </p:spPr>
        <p:txBody>
          <a:bodyPr anchor="b"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656146" y="2090545"/>
            <a:ext cx="4240884" cy="85216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010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staand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404813" y="294968"/>
            <a:ext cx="3274910" cy="4210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158322" y="1451880"/>
            <a:ext cx="4542501" cy="994172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157663" y="2546350"/>
            <a:ext cx="4543425" cy="544513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 smtClean="0"/>
              <a:t>Klik om de modelstijlen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023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liggend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1342103" y="2094270"/>
            <a:ext cx="6459794" cy="2411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042650" y="345169"/>
            <a:ext cx="5161936" cy="994172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300287" y="1339341"/>
            <a:ext cx="4543425" cy="544513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 smtClean="0"/>
              <a:t>Klik om de modelstijlen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383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met eventuele tekstk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734232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4728574" y="187891"/>
            <a:ext cx="4288447" cy="4352794"/>
          </a:xfrm>
          <a:solidFill>
            <a:schemeClr val="accent1">
              <a:alpha val="75000"/>
            </a:schemeClr>
          </a:solid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9804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25468"/>
            <a:ext cx="7886700" cy="551146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2116" y="1139868"/>
            <a:ext cx="7886700" cy="3492855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2800">
                <a:solidFill>
                  <a:schemeClr val="tx1"/>
                </a:solidFill>
              </a:defRPr>
            </a:lvl2pPr>
            <a:lvl3pPr marL="685800" indent="0">
              <a:buNone/>
              <a:defRPr sz="2400">
                <a:solidFill>
                  <a:schemeClr val="tx1"/>
                </a:solidFill>
              </a:defRPr>
            </a:lvl3pPr>
            <a:lvl4pPr marL="1028700" indent="0">
              <a:buNone/>
              <a:defRPr sz="2000">
                <a:solidFill>
                  <a:schemeClr val="tx1"/>
                </a:solidFill>
              </a:defRPr>
            </a:lvl4pPr>
            <a:lvl5pPr marL="13716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5"/>
          <p:cNvSpPr txBox="1">
            <a:spLocks/>
          </p:cNvSpPr>
          <p:nvPr userDrawn="1"/>
        </p:nvSpPr>
        <p:spPr>
          <a:xfrm>
            <a:off x="180949" y="4790314"/>
            <a:ext cx="521425" cy="2738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2288DF-8062-4C24-A7E7-4B9B36EBA26A}" type="slidenum">
              <a:rPr lang="nl-NL" sz="1000" smtClean="0"/>
              <a:pPr algn="r"/>
              <a:t>‹nr.›</a:t>
            </a:fld>
            <a:r>
              <a:rPr lang="nl-NL" sz="1000" dirty="0" smtClean="0"/>
              <a:t> |</a:t>
            </a:r>
            <a:endParaRPr lang="nl-NL" sz="1000" b="0" dirty="0"/>
          </a:p>
        </p:txBody>
      </p:sp>
      <p:sp>
        <p:nvSpPr>
          <p:cNvPr id="6" name="Tijdelijke aanduiding vo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812294"/>
            <a:ext cx="2928938" cy="27463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614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dia met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2116" y="1139868"/>
            <a:ext cx="7886700" cy="349285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28650" y="225468"/>
            <a:ext cx="7886700" cy="551146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180949" y="4790314"/>
            <a:ext cx="521425" cy="2738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2288DF-8062-4C24-A7E7-4B9B36EBA26A}" type="slidenum">
              <a:rPr lang="nl-NL" sz="1000" smtClean="0"/>
              <a:pPr algn="r"/>
              <a:t>‹nr.›</a:t>
            </a:fld>
            <a:r>
              <a:rPr lang="nl-NL" sz="1000" dirty="0" smtClean="0"/>
              <a:t> |</a:t>
            </a:r>
            <a:endParaRPr lang="nl-NL" sz="1000" b="0" dirty="0"/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812294"/>
            <a:ext cx="2928938" cy="27463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640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e foto l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09787" y="231733"/>
            <a:ext cx="4542501" cy="908136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258263" y="231733"/>
            <a:ext cx="3656120" cy="42275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310063" y="1152395"/>
            <a:ext cx="4541837" cy="330687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5"/>
          <p:cNvSpPr txBox="1">
            <a:spLocks/>
          </p:cNvSpPr>
          <p:nvPr userDrawn="1"/>
        </p:nvSpPr>
        <p:spPr>
          <a:xfrm>
            <a:off x="180949" y="4790314"/>
            <a:ext cx="521425" cy="2738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2288DF-8062-4C24-A7E7-4B9B36EBA26A}" type="slidenum">
              <a:rPr lang="nl-NL" sz="1000" smtClean="0"/>
              <a:pPr algn="r"/>
              <a:t>‹nr.›</a:t>
            </a:fld>
            <a:r>
              <a:rPr lang="nl-NL" sz="1000" dirty="0" smtClean="0"/>
              <a:t> |</a:t>
            </a:r>
            <a:endParaRPr lang="nl-NL" sz="1000" b="0" dirty="0"/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812294"/>
            <a:ext cx="2928938" cy="27463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115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e foto rech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57416" y="231733"/>
            <a:ext cx="4542501" cy="908136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5195780" y="231733"/>
            <a:ext cx="3656120" cy="42275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257692" y="1152395"/>
            <a:ext cx="4541837" cy="330687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5"/>
          <p:cNvSpPr txBox="1">
            <a:spLocks/>
          </p:cNvSpPr>
          <p:nvPr userDrawn="1"/>
        </p:nvSpPr>
        <p:spPr>
          <a:xfrm>
            <a:off x="180949" y="4790314"/>
            <a:ext cx="521425" cy="2738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2288DF-8062-4C24-A7E7-4B9B36EBA26A}" type="slidenum">
              <a:rPr lang="nl-NL" sz="1000" smtClean="0"/>
              <a:pPr algn="r"/>
              <a:t>‹nr.›</a:t>
            </a:fld>
            <a:r>
              <a:rPr lang="nl-NL" sz="1000" dirty="0" smtClean="0"/>
              <a:t> |</a:t>
            </a:r>
            <a:endParaRPr lang="nl-NL" sz="1000" b="0" dirty="0"/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812294"/>
            <a:ext cx="2928938" cy="27463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949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grafiek 9"/>
          <p:cNvSpPr>
            <a:spLocks noGrp="1"/>
          </p:cNvSpPr>
          <p:nvPr>
            <p:ph type="chart" sz="quarter" idx="10"/>
          </p:nvPr>
        </p:nvSpPr>
        <p:spPr>
          <a:xfrm>
            <a:off x="793034" y="1194619"/>
            <a:ext cx="7565666" cy="3178944"/>
          </a:xfrm>
        </p:spPr>
        <p:txBody>
          <a:bodyPr/>
          <a:lstStyle/>
          <a:p>
            <a:r>
              <a:rPr lang="nl-NL" smtClean="0"/>
              <a:t>Klik op het pictogram als u een grafiek wilt toevoegen</a:t>
            </a:r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93034" y="225468"/>
            <a:ext cx="7565666" cy="551146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dianummer 5"/>
          <p:cNvSpPr txBox="1">
            <a:spLocks/>
          </p:cNvSpPr>
          <p:nvPr userDrawn="1"/>
        </p:nvSpPr>
        <p:spPr>
          <a:xfrm>
            <a:off x="180949" y="4790314"/>
            <a:ext cx="521425" cy="2738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2288DF-8062-4C24-A7E7-4B9B36EBA26A}" type="slidenum">
              <a:rPr lang="nl-NL" sz="1000" smtClean="0"/>
              <a:pPr algn="r"/>
              <a:t>‹nr.›</a:t>
            </a:fld>
            <a:r>
              <a:rPr lang="nl-NL" sz="1000" dirty="0" smtClean="0"/>
              <a:t> |</a:t>
            </a:r>
            <a:endParaRPr lang="nl-NL" sz="1000" b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0" y="4812294"/>
            <a:ext cx="2928938" cy="27463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59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3"/>
          </p:nvPr>
        </p:nvSpPr>
        <p:spPr>
          <a:xfrm>
            <a:off x="1576776" y="1568733"/>
            <a:ext cx="5990445" cy="2955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3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628650" y="789140"/>
            <a:ext cx="7886699" cy="4714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28650" y="225468"/>
            <a:ext cx="7886700" cy="551146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dianummer 5"/>
          <p:cNvSpPr txBox="1">
            <a:spLocks/>
          </p:cNvSpPr>
          <p:nvPr userDrawn="1"/>
        </p:nvSpPr>
        <p:spPr>
          <a:xfrm>
            <a:off x="180949" y="4790314"/>
            <a:ext cx="521425" cy="2738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2288DF-8062-4C24-A7E7-4B9B36EBA26A}" type="slidenum">
              <a:rPr lang="nl-NL" sz="1000" smtClean="0"/>
              <a:pPr algn="r"/>
              <a:t>‹nr.›</a:t>
            </a:fld>
            <a:r>
              <a:rPr lang="nl-NL" sz="1000" dirty="0" smtClean="0"/>
              <a:t> |</a:t>
            </a:r>
            <a:endParaRPr lang="nl-NL" sz="1000" b="0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812294"/>
            <a:ext cx="2928938" cy="27463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868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ia met eventuele tekstk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734232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4728574" y="187891"/>
            <a:ext cx="4288447" cy="4352794"/>
          </a:xfrm>
          <a:solidFill>
            <a:schemeClr val="accent1">
              <a:alpha val="75000"/>
            </a:schemeClr>
          </a:solid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3118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6"/>
          <p:cNvSpPr>
            <a:spLocks noGrp="1"/>
          </p:cNvSpPr>
          <p:nvPr>
            <p:ph type="title"/>
          </p:nvPr>
        </p:nvSpPr>
        <p:spPr>
          <a:xfrm>
            <a:off x="628650" y="129222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628651" y="2286000"/>
            <a:ext cx="7886699" cy="804863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 smtClean="0"/>
              <a:t>Klik om de modelstijlen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618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2116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959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0" r:id="rId4"/>
    <p:sldLayoutId id="2147483666" r:id="rId5"/>
    <p:sldLayoutId id="2147483652" r:id="rId6"/>
    <p:sldLayoutId id="2147483651" r:id="rId7"/>
    <p:sldLayoutId id="2147483670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93BE"/>
        </a:buClr>
        <a:buFont typeface="Wingdings" panose="05000000000000000000" pitchFamily="2" charset="2"/>
        <a:buChar char="§"/>
        <a:defRPr sz="2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3BE"/>
        </a:buClr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3BE"/>
        </a:buClr>
        <a:buFont typeface="Wingdings" panose="05000000000000000000" pitchFamily="2" charset="2"/>
        <a:buChar char="§"/>
        <a:defRPr sz="15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3BE"/>
        </a:buClr>
        <a:buFont typeface="Wingdings" panose="05000000000000000000" pitchFamily="2" charset="2"/>
        <a:buChar char="§"/>
        <a:defRPr sz="135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3BE"/>
        </a:buClr>
        <a:buFont typeface="Wingdings" panose="05000000000000000000" pitchFamily="2" charset="2"/>
        <a:buChar char="§"/>
        <a:defRPr sz="135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628650" y="129222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idx="1"/>
          </p:nvPr>
        </p:nvSpPr>
        <p:spPr>
          <a:xfrm>
            <a:off x="628650" y="2286000"/>
            <a:ext cx="7886700" cy="870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0841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64" r:id="rId3"/>
    <p:sldLayoutId id="2147483663" r:id="rId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Wingdings" panose="05000000000000000000" pitchFamily="2" charset="2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53133" y="828035"/>
            <a:ext cx="5454034" cy="95538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Reliability of the cadastre </a:t>
            </a:r>
            <a:r>
              <a:rPr lang="en-GB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digital world</a:t>
            </a:r>
            <a:endParaRPr lang="nl-NL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69771" y="3341927"/>
            <a:ext cx="5827259" cy="852161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Martin </a:t>
            </a:r>
            <a:r>
              <a:rPr lang="nl-NL" dirty="0" err="1" smtClean="0"/>
              <a:t>Salzmann</a:t>
            </a:r>
            <a:endParaRPr lang="nl-NL" dirty="0" smtClean="0"/>
          </a:p>
          <a:p>
            <a:r>
              <a:rPr lang="nl-NL" dirty="0" err="1" smtClean="0"/>
              <a:t>Cadastre</a:t>
            </a:r>
            <a:r>
              <a:rPr lang="nl-NL" dirty="0" smtClean="0"/>
              <a:t>, Land </a:t>
            </a:r>
            <a:r>
              <a:rPr lang="nl-NL" dirty="0" err="1" smtClean="0"/>
              <a:t>Registry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Mapping</a:t>
            </a:r>
            <a:r>
              <a:rPr lang="nl-NL" dirty="0" smtClean="0"/>
              <a:t> Agency</a:t>
            </a:r>
            <a:endParaRPr lang="nl-NL" dirty="0"/>
          </a:p>
          <a:p>
            <a:r>
              <a:rPr lang="nl-NL" dirty="0" smtClean="0"/>
              <a:t>The Netherlands 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405369" y="4194088"/>
            <a:ext cx="349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PCC Conference Legal reliability of the </a:t>
            </a:r>
            <a:r>
              <a:rPr lang="en-US" sz="1200" dirty="0" err="1" smtClean="0">
                <a:solidFill>
                  <a:schemeClr val="bg1"/>
                </a:solidFill>
              </a:rPr>
              <a:t>Cadastre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nl-NL" sz="1200" dirty="0" smtClean="0">
                <a:solidFill>
                  <a:schemeClr val="bg1"/>
                </a:solidFill>
              </a:rPr>
              <a:t>Vienna, Austria, November 20-21</a:t>
            </a:r>
            <a:r>
              <a:rPr lang="en-US" sz="1200" dirty="0" smtClean="0">
                <a:solidFill>
                  <a:schemeClr val="bg1"/>
                </a:solidFill>
              </a:rPr>
              <a:t>,2018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554746" y="91288"/>
            <a:ext cx="786765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eaLnBrk="0" hangingPunct="0"/>
            <a:r>
              <a:rPr lang="nl-NL" altLang="en-US" sz="2800" b="1" dirty="0" smtClean="0">
                <a:solidFill>
                  <a:srgbClr val="0093BE"/>
                </a:solidFill>
                <a:latin typeface="Arial" panose="020B0604020202020204" pitchFamily="34" charset="0"/>
              </a:rPr>
              <a:t>Three </a:t>
            </a:r>
            <a:r>
              <a:rPr lang="nl-NL" altLang="en-US" sz="2800" b="1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worlds</a:t>
            </a:r>
            <a:r>
              <a:rPr lang="nl-NL" altLang="en-US" sz="2800" b="1" dirty="0" smtClean="0">
                <a:solidFill>
                  <a:srgbClr val="0093BE"/>
                </a:solidFill>
                <a:latin typeface="Arial" panose="020B0604020202020204" pitchFamily="34" charset="0"/>
              </a:rPr>
              <a:t> in </a:t>
            </a:r>
            <a:r>
              <a:rPr lang="nl-NL" altLang="en-US" sz="2800" b="1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practice</a:t>
            </a:r>
            <a:endParaRPr lang="nl-NL" altLang="en-US" sz="2800" b="1" dirty="0">
              <a:solidFill>
                <a:srgbClr val="0093BE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17" y="966571"/>
            <a:ext cx="3355257" cy="2238449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684601" y="2085796"/>
            <a:ext cx="2149979" cy="947199"/>
          </a:xfrm>
        </p:spPr>
        <p:txBody>
          <a:bodyPr>
            <a:normAutofit/>
          </a:bodyPr>
          <a:lstStyle/>
          <a:p>
            <a:pPr algn="l"/>
            <a:r>
              <a:rPr lang="nl-NL" altLang="nl-NL" sz="1800" dirty="0" smtClean="0">
                <a:solidFill>
                  <a:schemeClr val="bg1"/>
                </a:solidFill>
                <a:latin typeface="+mn-lt"/>
              </a:rPr>
              <a:t>Real </a:t>
            </a:r>
            <a:r>
              <a:rPr lang="nl-NL" altLang="nl-NL" sz="1800" dirty="0" err="1" smtClean="0">
                <a:solidFill>
                  <a:schemeClr val="bg1"/>
                </a:solidFill>
                <a:latin typeface="+mn-lt"/>
              </a:rPr>
              <a:t>world</a:t>
            </a:r>
            <a:r>
              <a:rPr lang="nl-NL" altLang="nl-NL" sz="1800" dirty="0" smtClean="0">
                <a:solidFill>
                  <a:schemeClr val="bg1"/>
                </a:solidFill>
                <a:latin typeface="+mn-lt"/>
              </a:rPr>
              <a:t>:</a:t>
            </a:r>
            <a:br>
              <a:rPr lang="nl-NL" altLang="nl-NL" sz="1800" dirty="0" smtClean="0">
                <a:solidFill>
                  <a:schemeClr val="bg1"/>
                </a:solidFill>
                <a:latin typeface="+mn-lt"/>
              </a:rPr>
            </a:br>
            <a:r>
              <a:rPr lang="nl-NL" altLang="nl-NL" sz="1800" dirty="0" err="1" smtClean="0">
                <a:solidFill>
                  <a:schemeClr val="bg1"/>
                </a:solidFill>
                <a:latin typeface="+mn-lt"/>
              </a:rPr>
              <a:t>boundary</a:t>
            </a:r>
            <a:r>
              <a:rPr lang="nl-NL" altLang="nl-NL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altLang="nl-NL" sz="1800" dirty="0" err="1" smtClean="0">
                <a:solidFill>
                  <a:schemeClr val="bg1"/>
                </a:solidFill>
                <a:latin typeface="+mn-lt"/>
              </a:rPr>
              <a:t>dispute</a:t>
            </a:r>
            <a:endParaRPr lang="nl-NL" altLang="nl-NL" sz="18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13" y="2814939"/>
            <a:ext cx="1507981" cy="213467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64" y="2559395"/>
            <a:ext cx="1449176" cy="19242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235" y="689801"/>
            <a:ext cx="3188724" cy="179494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179823" y="1688690"/>
            <a:ext cx="3055336" cy="9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nl-NL" altLang="nl-NL" sz="1800" dirty="0" err="1" smtClean="0">
                <a:solidFill>
                  <a:schemeClr val="bg1"/>
                </a:solidFill>
                <a:latin typeface="+mn-lt"/>
              </a:rPr>
              <a:t>Institutional</a:t>
            </a:r>
            <a:r>
              <a:rPr lang="nl-NL" altLang="nl-NL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nl-NL" altLang="nl-NL" sz="1800" dirty="0" err="1" smtClean="0">
                <a:solidFill>
                  <a:schemeClr val="bg1"/>
                </a:solidFill>
                <a:latin typeface="+mn-lt"/>
              </a:rPr>
              <a:t>world</a:t>
            </a:r>
            <a:r>
              <a:rPr lang="nl-NL" altLang="nl-NL" sz="1800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l"/>
            <a:r>
              <a:rPr lang="nl-NL" altLang="nl-NL" sz="1800" dirty="0" smtClean="0">
                <a:solidFill>
                  <a:schemeClr val="bg1"/>
                </a:solidFill>
                <a:latin typeface="+mn-lt"/>
              </a:rPr>
              <a:t>Adverse </a:t>
            </a:r>
            <a:r>
              <a:rPr lang="nl-NL" altLang="nl-NL" sz="1800" dirty="0" err="1" smtClean="0">
                <a:solidFill>
                  <a:schemeClr val="bg1"/>
                </a:solidFill>
                <a:latin typeface="+mn-lt"/>
              </a:rPr>
              <a:t>possession</a:t>
            </a:r>
            <a:r>
              <a:rPr lang="nl-NL" altLang="nl-NL" sz="1800" dirty="0" smtClean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504794" y="3966726"/>
            <a:ext cx="3055336" cy="9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nl-NL" altLang="nl-NL" sz="1800" dirty="0" err="1" smtClean="0">
                <a:solidFill>
                  <a:srgbClr val="0093BE"/>
                </a:solidFill>
                <a:ea typeface="+mn-ea"/>
                <a:cs typeface="+mn-cs"/>
              </a:rPr>
              <a:t>Administrative</a:t>
            </a:r>
            <a:r>
              <a:rPr lang="nl-NL" altLang="nl-NL" sz="1800" dirty="0" smtClean="0">
                <a:solidFill>
                  <a:srgbClr val="0093BE"/>
                </a:solidFill>
                <a:ea typeface="+mn-ea"/>
                <a:cs typeface="+mn-cs"/>
              </a:rPr>
              <a:t> </a:t>
            </a:r>
            <a:r>
              <a:rPr lang="nl-NL" altLang="nl-NL" sz="1800" dirty="0" err="1" smtClean="0">
                <a:solidFill>
                  <a:srgbClr val="0093BE"/>
                </a:solidFill>
                <a:ea typeface="+mn-ea"/>
                <a:cs typeface="+mn-cs"/>
              </a:rPr>
              <a:t>world</a:t>
            </a:r>
            <a:r>
              <a:rPr lang="nl-NL" altLang="nl-NL" sz="1800" dirty="0" smtClean="0">
                <a:solidFill>
                  <a:srgbClr val="0093BE"/>
                </a:solidFill>
                <a:ea typeface="+mn-ea"/>
                <a:cs typeface="+mn-cs"/>
              </a:rPr>
              <a:t>:</a:t>
            </a:r>
            <a:br>
              <a:rPr lang="nl-NL" altLang="nl-NL" sz="1800" dirty="0" smtClean="0">
                <a:solidFill>
                  <a:srgbClr val="0093BE"/>
                </a:solidFill>
                <a:ea typeface="+mn-ea"/>
                <a:cs typeface="+mn-cs"/>
              </a:rPr>
            </a:br>
            <a:r>
              <a:rPr lang="nl-NL" altLang="nl-NL" sz="1800" dirty="0" err="1" smtClean="0">
                <a:solidFill>
                  <a:srgbClr val="0093BE"/>
                </a:solidFill>
                <a:ea typeface="+mn-ea"/>
                <a:cs typeface="+mn-cs"/>
              </a:rPr>
              <a:t>Cadastral</a:t>
            </a:r>
            <a:r>
              <a:rPr lang="nl-NL" altLang="nl-NL" sz="1800" dirty="0" smtClean="0">
                <a:solidFill>
                  <a:srgbClr val="0093BE"/>
                </a:solidFill>
                <a:ea typeface="+mn-ea"/>
                <a:cs typeface="+mn-cs"/>
              </a:rPr>
              <a:t> </a:t>
            </a:r>
            <a:r>
              <a:rPr lang="nl-NL" altLang="nl-NL" sz="1800" dirty="0" err="1">
                <a:solidFill>
                  <a:srgbClr val="0093BE"/>
                </a:solidFill>
                <a:ea typeface="+mn-ea"/>
                <a:cs typeface="+mn-cs"/>
              </a:rPr>
              <a:t>registration</a:t>
            </a:r>
            <a:endParaRPr lang="nl-NL" altLang="nl-NL" sz="1800" dirty="0">
              <a:solidFill>
                <a:srgbClr val="0093B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1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lang="nl-NL" sz="2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the issues?</a:t>
            </a:r>
            <a:endParaRPr lang="nl-NL" sz="2800" dirty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sp>
        <p:nvSpPr>
          <p:cNvPr id="5" name="Rechthoek 4"/>
          <p:cNvSpPr/>
          <p:nvPr/>
        </p:nvSpPr>
        <p:spPr>
          <a:xfrm>
            <a:off x="161617" y="997696"/>
            <a:ext cx="851230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685800">
              <a:lnSpc>
                <a:spcPct val="90000"/>
              </a:lnSpc>
              <a:spcBef>
                <a:spcPts val="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Cadastral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map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depicts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parcels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;</a:t>
            </a:r>
            <a:b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</a:b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Users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consider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map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boundaries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as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legal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boundaries</a:t>
            </a:r>
            <a:endParaRPr lang="nl-NL" sz="2400" dirty="0" smtClean="0">
              <a:solidFill>
                <a:srgbClr val="0093BE"/>
              </a:solidFill>
              <a:latin typeface="Arial" panose="020B0604020202020204" pitchFamily="34" charset="0"/>
              <a:ea typeface="+mn-ea"/>
            </a:endParaRPr>
          </a:p>
          <a:p>
            <a:pPr marL="457200" lvl="0" indent="-457200" defTabSz="685800">
              <a:lnSpc>
                <a:spcPct val="90000"/>
              </a:lnSpc>
              <a:spcBef>
                <a:spcPts val="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Boundary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 information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requires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 setting out</a:t>
            </a:r>
            <a:endParaRPr lang="nl-NL" sz="2400" dirty="0" smtClean="0">
              <a:solidFill>
                <a:srgbClr val="0093BE"/>
              </a:solidFill>
              <a:latin typeface="Arial" panose="020B0604020202020204" pitchFamily="34" charset="0"/>
              <a:ea typeface="+mn-ea"/>
            </a:endParaRPr>
          </a:p>
          <a:p>
            <a:pPr marL="457200" indent="-457200">
              <a:lnSpc>
                <a:spcPct val="90000"/>
              </a:lnSpc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Boundary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 information is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difficult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to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 access (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too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</a:rPr>
              <a:t>technical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</a:rPr>
              <a:t>)</a:t>
            </a:r>
            <a:endParaRPr lang="nl-NL" sz="2400" dirty="0">
              <a:solidFill>
                <a:srgbClr val="0093BE"/>
              </a:solidFill>
              <a:latin typeface="Arial" panose="020B0604020202020204" pitchFamily="34" charset="0"/>
            </a:endParaRPr>
          </a:p>
          <a:p>
            <a:pPr marL="457200" lvl="0" indent="-457200" defTabSz="685800">
              <a:lnSpc>
                <a:spcPct val="90000"/>
              </a:lnSpc>
              <a:spcBef>
                <a:spcPts val="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Geospatial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datasets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seem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to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contradict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(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within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specs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)</a:t>
            </a:r>
            <a:b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</a:b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Users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experience</a:t>
            </a:r>
            <a:r>
              <a:rPr lang="nl-NL" sz="24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differences</a:t>
            </a:r>
            <a:r>
              <a:rPr lang="nl-NL" sz="2400" dirty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/>
            </a:r>
            <a:br>
              <a:rPr lang="nl-NL" sz="2400" dirty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</a:br>
            <a:r>
              <a:rPr lang="nl-NL" sz="2400" dirty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/>
            </a:r>
            <a:br>
              <a:rPr lang="nl-NL" sz="2400" dirty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</a:br>
            <a:endParaRPr lang="nl-NL" sz="2400" dirty="0">
              <a:solidFill>
                <a:srgbClr val="0093BE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32164" t="37725" r="35122" b="22997"/>
          <a:stretch/>
        </p:blipFill>
        <p:spPr>
          <a:xfrm>
            <a:off x="4121871" y="3178249"/>
            <a:ext cx="2388510" cy="14102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15482" t="14795" r="29598" b="26523"/>
          <a:stretch/>
        </p:blipFill>
        <p:spPr>
          <a:xfrm>
            <a:off x="6606861" y="3178249"/>
            <a:ext cx="2067060" cy="141023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500" y="3172737"/>
            <a:ext cx="1951892" cy="14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28650" y="225468"/>
            <a:ext cx="7886700" cy="551146"/>
          </a:xfrm>
        </p:spPr>
        <p:txBody>
          <a:bodyPr>
            <a:normAutofit/>
          </a:bodyPr>
          <a:lstStyle/>
          <a:p>
            <a:pPr algn="l"/>
            <a:r>
              <a:rPr lang="nl-NL" sz="2800" dirty="0" smtClean="0">
                <a:solidFill>
                  <a:srgbClr val="0093BE"/>
                </a:solidFill>
                <a:ea typeface="+mn-ea"/>
              </a:rPr>
              <a:t>Is the perfect </a:t>
            </a:r>
            <a:r>
              <a:rPr lang="nl-NL" sz="2800" dirty="0" err="1" smtClean="0">
                <a:solidFill>
                  <a:srgbClr val="0093BE"/>
                </a:solidFill>
                <a:ea typeface="+mn-ea"/>
              </a:rPr>
              <a:t>cadastral</a:t>
            </a:r>
            <a:r>
              <a:rPr lang="nl-NL" sz="2800" dirty="0" smtClean="0">
                <a:solidFill>
                  <a:srgbClr val="0093BE"/>
                </a:solidFill>
                <a:ea typeface="+mn-ea"/>
              </a:rPr>
              <a:t> map the solution?</a:t>
            </a:r>
            <a:endParaRPr lang="nl-NL" sz="2800" dirty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207198" y="1159876"/>
            <a:ext cx="8936802" cy="1370823"/>
          </a:xfrm>
        </p:spPr>
        <p:txBody>
          <a:bodyPr/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Cadastral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 </a:t>
            </a: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information on </a:t>
            </a: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 (information map)</a:t>
            </a:r>
          </a:p>
          <a:p>
            <a:endParaRPr lang="nl-NL" sz="2000" dirty="0" smtClean="0">
              <a:solidFill>
                <a:srgbClr val="002060"/>
              </a:solidFill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Cadastral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 </a:t>
            </a: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lang="nl-NL" sz="18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accurate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geometry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nl-NL" sz="18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reconstruction</a:t>
            </a:r>
            <a:r>
              <a:rPr lang="nl-NL" sz="18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map)</a:t>
            </a:r>
            <a:endParaRPr lang="nl-NL" sz="1800" dirty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/>
          <a:srcRect l="258" t="31299" r="335" b="33396"/>
          <a:stretch/>
        </p:blipFill>
        <p:spPr>
          <a:xfrm>
            <a:off x="476517" y="2530699"/>
            <a:ext cx="7463379" cy="161525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48845" y="3866305"/>
            <a:ext cx="739105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/>
              <a:t>Current</a:t>
            </a:r>
            <a:r>
              <a:rPr lang="nl-NL" dirty="0" smtClean="0"/>
              <a:t>  (index) map                           Information map                                 </a:t>
            </a:r>
            <a:r>
              <a:rPr lang="nl-NL" dirty="0" err="1" smtClean="0"/>
              <a:t>Reconstruction</a:t>
            </a:r>
            <a:r>
              <a:rPr lang="nl-NL" dirty="0" smtClean="0"/>
              <a:t> map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2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Getting</a:t>
            </a:r>
            <a:r>
              <a:rPr lang="nl-NL" dirty="0" smtClean="0"/>
              <a:t> closer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physical</a:t>
            </a:r>
            <a:r>
              <a:rPr lang="nl-NL" dirty="0" smtClean="0"/>
              <a:t> </a:t>
            </a:r>
            <a:r>
              <a:rPr lang="nl-NL" dirty="0" err="1" smtClean="0"/>
              <a:t>reality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38468" t="25234" r="40565" b="22150"/>
          <a:stretch/>
        </p:blipFill>
        <p:spPr>
          <a:xfrm>
            <a:off x="6894871" y="1117661"/>
            <a:ext cx="1769806" cy="27063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5" y="851353"/>
            <a:ext cx="3070103" cy="230257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76" t="21649" r="10249" b="29319"/>
          <a:stretch/>
        </p:blipFill>
        <p:spPr>
          <a:xfrm>
            <a:off x="1843550" y="2945989"/>
            <a:ext cx="4756354" cy="1590101"/>
          </a:xfrm>
          <a:prstGeom prst="rect">
            <a:avLst/>
          </a:prstGeom>
        </p:spPr>
      </p:pic>
      <p:sp>
        <p:nvSpPr>
          <p:cNvPr id="10" name="Content Placeholder 15"/>
          <p:cNvSpPr>
            <a:spLocks noGrp="1"/>
          </p:cNvSpPr>
          <p:nvPr>
            <p:ph idx="4294967295"/>
          </p:nvPr>
        </p:nvSpPr>
        <p:spPr>
          <a:xfrm>
            <a:off x="3641375" y="1542361"/>
            <a:ext cx="2501329" cy="123389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Delft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railway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station</a:t>
            </a:r>
            <a:b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rail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railway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terminal</a:t>
            </a:r>
            <a:b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offices</a:t>
            </a:r>
            <a:endParaRPr lang="nl-NL" sz="2000" dirty="0" smtClean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4615"/>
          <a:stretch>
            <a:fillRect/>
          </a:stretch>
        </p:blipFill>
        <p:spPr/>
      </p:pic>
      <p:sp>
        <p:nvSpPr>
          <p:cNvPr id="3" name="Content Placeholder 15"/>
          <p:cNvSpPr txBox="1">
            <a:spLocks/>
          </p:cNvSpPr>
          <p:nvPr/>
        </p:nvSpPr>
        <p:spPr>
          <a:xfrm>
            <a:off x="2078043" y="3218850"/>
            <a:ext cx="6933221" cy="13457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3BE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</a:pPr>
            <a:r>
              <a:rPr lang="nl-NL" sz="1800" dirty="0" err="1" smtClean="0">
                <a:solidFill>
                  <a:srgbClr val="0093BE"/>
                </a:solidFill>
              </a:rPr>
              <a:t>Current</a:t>
            </a:r>
            <a:r>
              <a:rPr lang="nl-NL" sz="1800" dirty="0" smtClean="0">
                <a:solidFill>
                  <a:srgbClr val="0093BE"/>
                </a:solidFill>
              </a:rPr>
              <a:t> solution: 3D-PDF </a:t>
            </a:r>
            <a:r>
              <a:rPr lang="nl-NL" sz="1800" dirty="0" err="1" smtClean="0">
                <a:solidFill>
                  <a:srgbClr val="0093BE"/>
                </a:solidFill>
              </a:rPr>
              <a:t>attached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to</a:t>
            </a:r>
            <a:r>
              <a:rPr lang="nl-NL" sz="1800" dirty="0" smtClean="0">
                <a:solidFill>
                  <a:srgbClr val="0093BE"/>
                </a:solidFill>
              </a:rPr>
              <a:t> deed;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</a:pPr>
            <a:r>
              <a:rPr lang="nl-NL" sz="1800" dirty="0" err="1" smtClean="0">
                <a:solidFill>
                  <a:srgbClr val="0093BE"/>
                </a:solidFill>
              </a:rPr>
              <a:t>Increases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reliability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by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providing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accessible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and</a:t>
            </a:r>
            <a:r>
              <a:rPr lang="nl-NL" sz="1800" dirty="0" smtClean="0">
                <a:solidFill>
                  <a:srgbClr val="0093BE"/>
                </a:solidFill>
              </a:rPr>
              <a:t> </a:t>
            </a:r>
            <a:r>
              <a:rPr lang="nl-NL" sz="1800" dirty="0" err="1" smtClean="0">
                <a:solidFill>
                  <a:srgbClr val="0093BE"/>
                </a:solidFill>
              </a:rPr>
              <a:t>usable</a:t>
            </a:r>
            <a:r>
              <a:rPr lang="nl-NL" sz="1800" dirty="0" smtClean="0">
                <a:solidFill>
                  <a:srgbClr val="0093BE"/>
                </a:solidFill>
              </a:rPr>
              <a:t> information</a:t>
            </a:r>
            <a:br>
              <a:rPr lang="nl-NL" sz="1800" dirty="0" smtClean="0">
                <a:solidFill>
                  <a:srgbClr val="0093BE"/>
                </a:solidFill>
              </a:rPr>
            </a:br>
            <a:r>
              <a:rPr lang="nl-NL" sz="1800" dirty="0" smtClean="0">
                <a:solidFill>
                  <a:srgbClr val="0093BE"/>
                </a:solidFill>
              </a:rPr>
              <a:t> </a:t>
            </a:r>
            <a:br>
              <a:rPr lang="nl-NL" sz="1800" dirty="0" smtClean="0">
                <a:solidFill>
                  <a:srgbClr val="0093BE"/>
                </a:solidFill>
              </a:rPr>
            </a:br>
            <a:r>
              <a:rPr lang="nl-NL" sz="1800" dirty="0" err="1" smtClean="0">
                <a:solidFill>
                  <a:srgbClr val="0093BE"/>
                </a:solidFill>
              </a:rPr>
              <a:t>Future</a:t>
            </a:r>
            <a:r>
              <a:rPr lang="nl-NL" sz="1800" dirty="0" smtClean="0">
                <a:solidFill>
                  <a:srgbClr val="0093BE"/>
                </a:solidFill>
              </a:rPr>
              <a:t>: 3D-BIM? (as </a:t>
            </a:r>
            <a:r>
              <a:rPr lang="nl-NL" sz="1800" dirty="0" err="1" smtClean="0">
                <a:solidFill>
                  <a:srgbClr val="0093BE"/>
                </a:solidFill>
              </a:rPr>
              <a:t>planned</a:t>
            </a:r>
            <a:r>
              <a:rPr lang="nl-NL" sz="1800" dirty="0" smtClean="0">
                <a:solidFill>
                  <a:srgbClr val="0093BE"/>
                </a:solidFill>
              </a:rPr>
              <a:t> or as built?)</a:t>
            </a:r>
          </a:p>
        </p:txBody>
      </p:sp>
      <p:sp>
        <p:nvSpPr>
          <p:cNvPr id="2" name="Rechthoek 1"/>
          <p:cNvSpPr/>
          <p:nvPr/>
        </p:nvSpPr>
        <p:spPr>
          <a:xfrm>
            <a:off x="374692" y="4788825"/>
            <a:ext cx="27751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9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of the </a:t>
            </a:r>
            <a:r>
              <a:rPr lang="en-US" sz="1000" b="1" dirty="0" err="1">
                <a:solidFill>
                  <a:srgbClr val="009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cadastre</a:t>
            </a:r>
            <a:r>
              <a:rPr lang="en-US" sz="1000" b="1" dirty="0">
                <a:solidFill>
                  <a:srgbClr val="009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digital world</a:t>
            </a:r>
          </a:p>
        </p:txBody>
      </p:sp>
    </p:spTree>
    <p:extLst>
      <p:ext uri="{BB962C8B-B14F-4D97-AF65-F5344CB8AC3E}">
        <p14:creationId xmlns:p14="http://schemas.microsoft.com/office/powerpoint/2010/main" val="27569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Getting</a:t>
            </a:r>
            <a:r>
              <a:rPr lang="nl-NL" dirty="0" smtClean="0"/>
              <a:t> closer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institutional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  <a:p>
            <a:endParaRPr lang="nl-NL" dirty="0"/>
          </a:p>
        </p:txBody>
      </p:sp>
      <p:sp>
        <p:nvSpPr>
          <p:cNvPr id="9" name="Content Placeholder 15"/>
          <p:cNvSpPr>
            <a:spLocks noGrp="1"/>
          </p:cNvSpPr>
          <p:nvPr>
            <p:ph idx="4294967295"/>
          </p:nvPr>
        </p:nvSpPr>
        <p:spPr>
          <a:xfrm>
            <a:off x="628650" y="797353"/>
            <a:ext cx="8129760" cy="18933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nl-NL" sz="2400" b="1" i="1" dirty="0" err="1" smtClean="0">
                <a:solidFill>
                  <a:srgbClr val="0093BE"/>
                </a:solidFill>
              </a:rPr>
              <a:t>Inheritance</a:t>
            </a:r>
            <a:endParaRPr lang="nl-NL" sz="2400" b="1" i="1" dirty="0" smtClean="0">
              <a:solidFill>
                <a:srgbClr val="0093B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0093BE"/>
                </a:solidFill>
              </a:rPr>
              <a:t>Transfer </a:t>
            </a:r>
            <a:r>
              <a:rPr lang="nl-NL" sz="2000" dirty="0" err="1" smtClean="0">
                <a:solidFill>
                  <a:srgbClr val="0093BE"/>
                </a:solidFill>
              </a:rPr>
              <a:t>to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heirs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by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law</a:t>
            </a:r>
            <a:r>
              <a:rPr lang="nl-NL" sz="2000" dirty="0">
                <a:solidFill>
                  <a:srgbClr val="0093BE"/>
                </a:solidFill>
              </a:rPr>
              <a:t> </a:t>
            </a:r>
            <a:r>
              <a:rPr lang="nl-NL" sz="2000" dirty="0" smtClean="0">
                <a:solidFill>
                  <a:srgbClr val="0093BE"/>
                </a:solidFill>
              </a:rPr>
              <a:t>(takes </a:t>
            </a:r>
            <a:r>
              <a:rPr lang="nl-NL" sz="2000" dirty="0" err="1" smtClean="0">
                <a:solidFill>
                  <a:srgbClr val="0093BE"/>
                </a:solidFill>
              </a:rPr>
              <a:t>precedence</a:t>
            </a:r>
            <a:r>
              <a:rPr lang="nl-NL" sz="2000" dirty="0" smtClean="0">
                <a:solidFill>
                  <a:srgbClr val="0093BE"/>
                </a:solidFill>
              </a:rPr>
              <a:t> over ‘</a:t>
            </a:r>
            <a:r>
              <a:rPr lang="nl-NL" sz="2000" dirty="0" err="1" smtClean="0">
                <a:solidFill>
                  <a:srgbClr val="0093BE"/>
                </a:solidFill>
              </a:rPr>
              <a:t>cadastral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owner</a:t>
            </a:r>
            <a:r>
              <a:rPr lang="nl-NL" sz="2000" dirty="0" smtClean="0">
                <a:solidFill>
                  <a:srgbClr val="0093BE"/>
                </a:solidFill>
              </a:rPr>
              <a:t>’)</a:t>
            </a:r>
            <a:endParaRPr lang="nl-NL" sz="2000" dirty="0">
              <a:solidFill>
                <a:srgbClr val="0093B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rgbClr val="0093BE"/>
                </a:solidFill>
              </a:rPr>
              <a:t>Decease</a:t>
            </a:r>
            <a:r>
              <a:rPr lang="nl-NL" sz="2000" dirty="0" smtClean="0">
                <a:solidFill>
                  <a:srgbClr val="0093BE"/>
                </a:solidFill>
              </a:rPr>
              <a:t> of </a:t>
            </a:r>
            <a:r>
              <a:rPr lang="nl-NL" sz="2000" dirty="0" smtClean="0">
                <a:solidFill>
                  <a:srgbClr val="0093BE"/>
                </a:solidFill>
              </a:rPr>
              <a:t>‘</a:t>
            </a:r>
            <a:r>
              <a:rPr lang="nl-NL" sz="2000" dirty="0" err="1" smtClean="0">
                <a:solidFill>
                  <a:srgbClr val="0093BE"/>
                </a:solidFill>
              </a:rPr>
              <a:t>cadastral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owner</a:t>
            </a:r>
            <a:r>
              <a:rPr lang="nl-NL" sz="2000" dirty="0" smtClean="0">
                <a:solidFill>
                  <a:srgbClr val="0093BE"/>
                </a:solidFill>
              </a:rPr>
              <a:t>’ </a:t>
            </a:r>
            <a:r>
              <a:rPr lang="nl-NL" sz="2000" dirty="0" err="1" smtClean="0">
                <a:solidFill>
                  <a:srgbClr val="0093BE"/>
                </a:solidFill>
              </a:rPr>
              <a:t>notified</a:t>
            </a:r>
            <a:r>
              <a:rPr lang="nl-NL" sz="2000" dirty="0" smtClean="0">
                <a:solidFill>
                  <a:srgbClr val="0093BE"/>
                </a:solidFill>
              </a:rPr>
              <a:t> in </a:t>
            </a:r>
            <a:r>
              <a:rPr lang="nl-NL" sz="2000" dirty="0" err="1" smtClean="0">
                <a:solidFill>
                  <a:srgbClr val="0093BE"/>
                </a:solidFill>
              </a:rPr>
              <a:t>registration</a:t>
            </a:r>
            <a:endParaRPr lang="nl-NL" sz="2000" dirty="0">
              <a:solidFill>
                <a:srgbClr val="0093B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rgbClr val="0093BE"/>
                </a:solidFill>
              </a:rPr>
              <a:t>Encourage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registration</a:t>
            </a:r>
            <a:r>
              <a:rPr lang="nl-NL" sz="2000" dirty="0" smtClean="0">
                <a:solidFill>
                  <a:srgbClr val="0093BE"/>
                </a:solidFill>
              </a:rPr>
              <a:t> of </a:t>
            </a:r>
            <a:r>
              <a:rPr lang="nl-NL" sz="2000" dirty="0" err="1" smtClean="0">
                <a:solidFill>
                  <a:srgbClr val="0093BE"/>
                </a:solidFill>
              </a:rPr>
              <a:t>succession</a:t>
            </a:r>
            <a:r>
              <a:rPr lang="nl-NL" sz="2000" dirty="0" smtClean="0">
                <a:solidFill>
                  <a:srgbClr val="0093BE"/>
                </a:solidFill>
              </a:rPr>
              <a:t> (free or charge)</a:t>
            </a:r>
            <a:endParaRPr lang="nl-NL" sz="2000" dirty="0">
              <a:solidFill>
                <a:srgbClr val="0093BE"/>
              </a:solidFill>
            </a:endParaRPr>
          </a:p>
        </p:txBody>
      </p:sp>
      <p:sp>
        <p:nvSpPr>
          <p:cNvPr id="10" name="Content Placeholder 15"/>
          <p:cNvSpPr>
            <a:spLocks noGrp="1"/>
          </p:cNvSpPr>
          <p:nvPr>
            <p:ph idx="4294967295"/>
          </p:nvPr>
        </p:nvSpPr>
        <p:spPr>
          <a:xfrm>
            <a:off x="628650" y="2360946"/>
            <a:ext cx="7678635" cy="126360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nl-NL" sz="2400" b="1" i="1" dirty="0" smtClean="0">
                <a:solidFill>
                  <a:srgbClr val="0093BE"/>
                </a:solidFill>
              </a:rPr>
              <a:t>Adverse </a:t>
            </a:r>
            <a:r>
              <a:rPr lang="nl-NL" sz="2400" b="1" i="1" dirty="0" err="1" smtClean="0">
                <a:solidFill>
                  <a:srgbClr val="0093BE"/>
                </a:solidFill>
              </a:rPr>
              <a:t>possession</a:t>
            </a:r>
            <a:endParaRPr lang="nl-NL" sz="2400" b="1" i="1" dirty="0" smtClean="0">
              <a:solidFill>
                <a:srgbClr val="0093B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0093BE"/>
                </a:solidFill>
              </a:rPr>
              <a:t>Takes effect </a:t>
            </a:r>
            <a:r>
              <a:rPr lang="nl-NL" sz="2000" dirty="0" err="1" smtClean="0">
                <a:solidFill>
                  <a:srgbClr val="0093BE"/>
                </a:solidFill>
              </a:rPr>
              <a:t>by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law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after</a:t>
            </a:r>
            <a:r>
              <a:rPr lang="nl-NL" sz="2000" dirty="0" smtClean="0">
                <a:solidFill>
                  <a:srgbClr val="0093BE"/>
                </a:solidFill>
              </a:rPr>
              <a:t> a </a:t>
            </a:r>
            <a:r>
              <a:rPr lang="nl-NL" sz="2000" dirty="0" err="1" smtClean="0">
                <a:solidFill>
                  <a:srgbClr val="0093BE"/>
                </a:solidFill>
              </a:rPr>
              <a:t>transition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period</a:t>
            </a:r>
            <a:r>
              <a:rPr lang="nl-NL" sz="2000" dirty="0" smtClean="0">
                <a:solidFill>
                  <a:srgbClr val="0093BE"/>
                </a:solidFill>
              </a:rPr>
              <a:t/>
            </a:r>
            <a:br>
              <a:rPr lang="nl-NL" sz="2000" dirty="0" smtClean="0">
                <a:solidFill>
                  <a:srgbClr val="0093BE"/>
                </a:solidFill>
              </a:rPr>
            </a:br>
            <a:r>
              <a:rPr lang="nl-NL" sz="2000" dirty="0">
                <a:solidFill>
                  <a:srgbClr val="0093BE"/>
                </a:solidFill>
              </a:rPr>
              <a:t>(takes </a:t>
            </a:r>
            <a:r>
              <a:rPr lang="nl-NL" sz="2000" dirty="0" err="1">
                <a:solidFill>
                  <a:srgbClr val="0093BE"/>
                </a:solidFill>
              </a:rPr>
              <a:t>precedence</a:t>
            </a:r>
            <a:r>
              <a:rPr lang="nl-NL" sz="2000" dirty="0">
                <a:solidFill>
                  <a:srgbClr val="0093BE"/>
                </a:solidFill>
              </a:rPr>
              <a:t> over ‘</a:t>
            </a:r>
            <a:r>
              <a:rPr lang="nl-NL" sz="2000" dirty="0" err="1">
                <a:solidFill>
                  <a:srgbClr val="0093BE"/>
                </a:solidFill>
              </a:rPr>
              <a:t>cadastral</a:t>
            </a:r>
            <a:r>
              <a:rPr lang="nl-NL" sz="2000" dirty="0">
                <a:solidFill>
                  <a:srgbClr val="0093BE"/>
                </a:solidFill>
              </a:rPr>
              <a:t> </a:t>
            </a:r>
            <a:r>
              <a:rPr lang="nl-NL" sz="2000" dirty="0" err="1">
                <a:solidFill>
                  <a:srgbClr val="0093BE"/>
                </a:solidFill>
              </a:rPr>
              <a:t>owner</a:t>
            </a:r>
            <a:r>
              <a:rPr lang="nl-NL" sz="2000" dirty="0" smtClean="0">
                <a:solidFill>
                  <a:srgbClr val="0093BE"/>
                </a:solidFill>
              </a:rPr>
              <a:t>’)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4294967295"/>
          </p:nvPr>
        </p:nvSpPr>
        <p:spPr>
          <a:xfrm>
            <a:off x="628649" y="3624549"/>
            <a:ext cx="7678635" cy="88341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nl-NL" sz="2400" b="1" i="1" dirty="0" smtClean="0">
                <a:solidFill>
                  <a:srgbClr val="0093BE"/>
                </a:solidFill>
              </a:rPr>
              <a:t>Public </a:t>
            </a:r>
            <a:r>
              <a:rPr lang="nl-NL" sz="2400" b="1" i="1" dirty="0" err="1" smtClean="0">
                <a:solidFill>
                  <a:srgbClr val="0093BE"/>
                </a:solidFill>
              </a:rPr>
              <a:t>restrictions</a:t>
            </a:r>
            <a:endParaRPr lang="nl-NL" sz="2400" b="1" i="1" dirty="0" smtClean="0">
              <a:solidFill>
                <a:srgbClr val="0093B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0093BE"/>
                </a:solidFill>
              </a:rPr>
              <a:t>In the </a:t>
            </a:r>
            <a:r>
              <a:rPr lang="nl-NL" sz="2000" dirty="0" err="1" smtClean="0">
                <a:solidFill>
                  <a:srgbClr val="0093BE"/>
                </a:solidFill>
              </a:rPr>
              <a:t>process</a:t>
            </a:r>
            <a:r>
              <a:rPr lang="nl-NL" sz="2000" dirty="0" smtClean="0">
                <a:solidFill>
                  <a:srgbClr val="0093BE"/>
                </a:solidFill>
              </a:rPr>
              <a:t> of </a:t>
            </a:r>
            <a:r>
              <a:rPr lang="nl-NL" sz="2000" dirty="0" err="1" smtClean="0">
                <a:solidFill>
                  <a:srgbClr val="0093BE"/>
                </a:solidFill>
              </a:rPr>
              <a:t>including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all</a:t>
            </a:r>
            <a:r>
              <a:rPr lang="nl-NL" sz="2000" dirty="0" smtClean="0">
                <a:solidFill>
                  <a:srgbClr val="0093BE"/>
                </a:solidFill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</a:rPr>
              <a:t>restrictions</a:t>
            </a:r>
            <a:r>
              <a:rPr lang="nl-NL" sz="2000" dirty="0" smtClean="0">
                <a:solidFill>
                  <a:srgbClr val="0093BE"/>
                </a:solidFill>
              </a:rPr>
              <a:t> in the </a:t>
            </a:r>
            <a:r>
              <a:rPr lang="nl-NL" sz="2000" dirty="0" err="1" smtClean="0">
                <a:solidFill>
                  <a:srgbClr val="0093BE"/>
                </a:solidFill>
              </a:rPr>
              <a:t>registration</a:t>
            </a:r>
            <a:endParaRPr lang="nl-NL" sz="2000" dirty="0" smtClean="0">
              <a:solidFill>
                <a:srgbClr val="0093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Rechte verbindingslijn met pijl 49"/>
          <p:cNvCxnSpPr>
            <a:stCxn id="15" idx="4"/>
            <a:endCxn id="11" idx="0"/>
          </p:cNvCxnSpPr>
          <p:nvPr/>
        </p:nvCxnSpPr>
        <p:spPr>
          <a:xfrm flipH="1">
            <a:off x="6821008" y="2591788"/>
            <a:ext cx="21259" cy="70262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Improvement</a:t>
            </a:r>
            <a:r>
              <a:rPr lang="nl-NL" dirty="0" smtClean="0"/>
              <a:t> </a:t>
            </a:r>
            <a:r>
              <a:rPr lang="nl-NL" dirty="0" err="1" smtClean="0"/>
              <a:t>strategy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grpSp>
        <p:nvGrpSpPr>
          <p:cNvPr id="28" name="Groep 27"/>
          <p:cNvGrpSpPr/>
          <p:nvPr/>
        </p:nvGrpSpPr>
        <p:grpSpPr>
          <a:xfrm>
            <a:off x="1254833" y="1795620"/>
            <a:ext cx="815248" cy="815248"/>
            <a:chOff x="4212791" y="1321261"/>
            <a:chExt cx="815248" cy="815248"/>
          </a:xfrm>
        </p:grpSpPr>
        <p:sp>
          <p:nvSpPr>
            <p:cNvPr id="3" name="Ovaal 2"/>
            <p:cNvSpPr/>
            <p:nvPr/>
          </p:nvSpPr>
          <p:spPr>
            <a:xfrm>
              <a:off x="4212791" y="1321261"/>
              <a:ext cx="815248" cy="815248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" name="Explosie 1 5"/>
            <p:cNvSpPr/>
            <p:nvPr/>
          </p:nvSpPr>
          <p:spPr>
            <a:xfrm>
              <a:off x="4406747" y="1552615"/>
              <a:ext cx="484742" cy="374573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3848284" y="1784514"/>
            <a:ext cx="815248" cy="815248"/>
            <a:chOff x="5298769" y="1332278"/>
            <a:chExt cx="815248" cy="815248"/>
          </a:xfrm>
        </p:grpSpPr>
        <p:sp>
          <p:nvSpPr>
            <p:cNvPr id="7" name="Ovaal 6"/>
            <p:cNvSpPr/>
            <p:nvPr/>
          </p:nvSpPr>
          <p:spPr>
            <a:xfrm>
              <a:off x="5298769" y="1332278"/>
              <a:ext cx="815248" cy="815248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" name="Explosie 1 7"/>
            <p:cNvSpPr/>
            <p:nvPr/>
          </p:nvSpPr>
          <p:spPr>
            <a:xfrm>
              <a:off x="5464022" y="1552615"/>
              <a:ext cx="484742" cy="374573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3854820" y="3319440"/>
            <a:ext cx="815248" cy="815248"/>
            <a:chOff x="5199617" y="2356847"/>
            <a:chExt cx="815248" cy="815248"/>
          </a:xfrm>
        </p:grpSpPr>
        <p:sp>
          <p:nvSpPr>
            <p:cNvPr id="9" name="Ovaal 8"/>
            <p:cNvSpPr/>
            <p:nvPr/>
          </p:nvSpPr>
          <p:spPr>
            <a:xfrm>
              <a:off x="5199617" y="2356847"/>
              <a:ext cx="815248" cy="815248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" name="Explosie 1 9"/>
            <p:cNvSpPr/>
            <p:nvPr/>
          </p:nvSpPr>
          <p:spPr>
            <a:xfrm>
              <a:off x="5364870" y="2577184"/>
              <a:ext cx="484742" cy="374573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Ovaal 12"/>
          <p:cNvSpPr/>
          <p:nvPr/>
        </p:nvSpPr>
        <p:spPr>
          <a:xfrm>
            <a:off x="1254833" y="3333667"/>
            <a:ext cx="815248" cy="815248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0" name="Groep 29"/>
          <p:cNvGrpSpPr/>
          <p:nvPr/>
        </p:nvGrpSpPr>
        <p:grpSpPr>
          <a:xfrm>
            <a:off x="6434643" y="1776540"/>
            <a:ext cx="815248" cy="815248"/>
            <a:chOff x="6455196" y="1332278"/>
            <a:chExt cx="815248" cy="815248"/>
          </a:xfrm>
        </p:grpSpPr>
        <p:sp>
          <p:nvSpPr>
            <p:cNvPr id="15" name="Ovaal 14"/>
            <p:cNvSpPr/>
            <p:nvPr/>
          </p:nvSpPr>
          <p:spPr>
            <a:xfrm>
              <a:off x="6455196" y="1332278"/>
              <a:ext cx="815248" cy="815248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7" name="Ovaal 16"/>
            <p:cNvSpPr/>
            <p:nvPr/>
          </p:nvSpPr>
          <p:spPr>
            <a:xfrm>
              <a:off x="6675275" y="1552615"/>
              <a:ext cx="375090" cy="4074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6413384" y="3294413"/>
            <a:ext cx="815248" cy="815248"/>
            <a:chOff x="6290287" y="2516728"/>
            <a:chExt cx="815248" cy="815248"/>
          </a:xfrm>
        </p:grpSpPr>
        <p:sp>
          <p:nvSpPr>
            <p:cNvPr id="11" name="Ovaal 10"/>
            <p:cNvSpPr/>
            <p:nvPr/>
          </p:nvSpPr>
          <p:spPr>
            <a:xfrm>
              <a:off x="6290287" y="2516728"/>
              <a:ext cx="815248" cy="815248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22" name="Groep 21"/>
            <p:cNvGrpSpPr/>
            <p:nvPr/>
          </p:nvGrpSpPr>
          <p:grpSpPr>
            <a:xfrm>
              <a:off x="6376390" y="2577184"/>
              <a:ext cx="685560" cy="611178"/>
              <a:chOff x="6320067" y="3480188"/>
              <a:chExt cx="685560" cy="611178"/>
            </a:xfrm>
          </p:grpSpPr>
          <p:sp>
            <p:nvSpPr>
              <p:cNvPr id="18" name="Ovaal 17"/>
              <p:cNvSpPr/>
              <p:nvPr/>
            </p:nvSpPr>
            <p:spPr>
              <a:xfrm>
                <a:off x="6320067" y="3683914"/>
                <a:ext cx="375090" cy="4074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6475302" y="3480188"/>
                <a:ext cx="375090" cy="4074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Ovaal 19"/>
              <p:cNvSpPr/>
              <p:nvPr/>
            </p:nvSpPr>
            <p:spPr>
              <a:xfrm>
                <a:off x="6630537" y="3683914"/>
                <a:ext cx="375090" cy="4074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3" name="Rechthoek 22"/>
          <p:cNvSpPr/>
          <p:nvPr/>
        </p:nvSpPr>
        <p:spPr>
          <a:xfrm>
            <a:off x="6555970" y="4185039"/>
            <a:ext cx="55175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ata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5651201" y="2702594"/>
            <a:ext cx="265649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Improve correspondence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between data and legal facts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6092953" y="1438535"/>
            <a:ext cx="156324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nstitutional fact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3406280" y="2619543"/>
            <a:ext cx="171232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nstitutional event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Lachebekje 32"/>
          <p:cNvSpPr/>
          <p:nvPr/>
        </p:nvSpPr>
        <p:spPr>
          <a:xfrm>
            <a:off x="1419746" y="3497726"/>
            <a:ext cx="485422" cy="485422"/>
          </a:xfrm>
          <a:prstGeom prst="smileyFac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5" name="Rechte verbindingslijn met pijl 34"/>
          <p:cNvCxnSpPr>
            <a:stCxn id="3" idx="6"/>
            <a:endCxn id="7" idx="2"/>
          </p:cNvCxnSpPr>
          <p:nvPr/>
        </p:nvCxnSpPr>
        <p:spPr>
          <a:xfrm flipV="1">
            <a:off x="2070081" y="2192138"/>
            <a:ext cx="1778203" cy="1110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 flipV="1">
            <a:off x="2069584" y="3751215"/>
            <a:ext cx="1778203" cy="1110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>
            <a:endCxn id="13" idx="0"/>
          </p:cNvCxnSpPr>
          <p:nvPr/>
        </p:nvCxnSpPr>
        <p:spPr>
          <a:xfrm>
            <a:off x="1661893" y="2610868"/>
            <a:ext cx="564" cy="72279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/>
          <p:nvPr/>
        </p:nvCxnSpPr>
        <p:spPr>
          <a:xfrm flipV="1">
            <a:off x="4680181" y="2181031"/>
            <a:ext cx="1778203" cy="1110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/>
          <p:cNvCxnSpPr/>
          <p:nvPr/>
        </p:nvCxnSpPr>
        <p:spPr>
          <a:xfrm flipV="1">
            <a:off x="4677101" y="3751215"/>
            <a:ext cx="1778203" cy="1110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hoek 50"/>
          <p:cNvSpPr/>
          <p:nvPr/>
        </p:nvSpPr>
        <p:spPr>
          <a:xfrm>
            <a:off x="1367265" y="4242458"/>
            <a:ext cx="622286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actor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Rechthoek 51"/>
          <p:cNvSpPr/>
          <p:nvPr/>
        </p:nvSpPr>
        <p:spPr>
          <a:xfrm>
            <a:off x="1198949" y="1410141"/>
            <a:ext cx="95891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ife event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3" name="Rechthoek 52"/>
          <p:cNvSpPr/>
          <p:nvPr/>
        </p:nvSpPr>
        <p:spPr>
          <a:xfrm>
            <a:off x="3305290" y="3009363"/>
            <a:ext cx="19143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administrative event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5064120" y="3442849"/>
            <a:ext cx="97975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esults in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5" name="Rechthoek 54"/>
          <p:cNvSpPr/>
          <p:nvPr/>
        </p:nvSpPr>
        <p:spPr>
          <a:xfrm>
            <a:off x="5075050" y="1873251"/>
            <a:ext cx="97975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esults in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6" name="Rechthoek 55"/>
          <p:cNvSpPr/>
          <p:nvPr/>
        </p:nvSpPr>
        <p:spPr>
          <a:xfrm>
            <a:off x="2488691" y="1884765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causes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Rechthoek 56"/>
          <p:cNvSpPr/>
          <p:nvPr/>
        </p:nvSpPr>
        <p:spPr>
          <a:xfrm>
            <a:off x="2563633" y="3442508"/>
            <a:ext cx="87075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ensures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8" name="Afgeronde rechthoek 57"/>
          <p:cNvSpPr/>
          <p:nvPr/>
        </p:nvSpPr>
        <p:spPr>
          <a:xfrm>
            <a:off x="2852656" y="4220323"/>
            <a:ext cx="1037377" cy="3077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Rechthoek 58"/>
          <p:cNvSpPr/>
          <p:nvPr/>
        </p:nvSpPr>
        <p:spPr>
          <a:xfrm>
            <a:off x="2828254" y="4209218"/>
            <a:ext cx="113897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processes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Afgeronde rechthoek 59"/>
          <p:cNvSpPr/>
          <p:nvPr/>
        </p:nvSpPr>
        <p:spPr>
          <a:xfrm>
            <a:off x="3187672" y="1361352"/>
            <a:ext cx="660115" cy="3077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Rechthoek 60"/>
          <p:cNvSpPr/>
          <p:nvPr/>
        </p:nvSpPr>
        <p:spPr>
          <a:xfrm>
            <a:off x="3221519" y="1362753"/>
            <a:ext cx="61266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rules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3" name="Rechte verbindingslijn 62"/>
          <p:cNvCxnSpPr>
            <a:endCxn id="7" idx="1"/>
          </p:cNvCxnSpPr>
          <p:nvPr/>
        </p:nvCxnSpPr>
        <p:spPr>
          <a:xfrm>
            <a:off x="3834187" y="1669129"/>
            <a:ext cx="133487" cy="2347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66"/>
          <p:cNvCxnSpPr>
            <a:endCxn id="58" idx="0"/>
          </p:cNvCxnSpPr>
          <p:nvPr/>
        </p:nvCxnSpPr>
        <p:spPr>
          <a:xfrm flipH="1">
            <a:off x="3371345" y="3756768"/>
            <a:ext cx="156508" cy="4635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hoek 47"/>
          <p:cNvSpPr/>
          <p:nvPr/>
        </p:nvSpPr>
        <p:spPr>
          <a:xfrm>
            <a:off x="4336540" y="3979356"/>
            <a:ext cx="2579552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Better geometric and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emantic correspondence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b</a:t>
            </a:r>
            <a:r>
              <a:rPr lang="en-US" sz="1400" b="1" dirty="0" smtClean="0">
                <a:solidFill>
                  <a:srgbClr val="FF0000"/>
                </a:solidFill>
              </a:rPr>
              <a:t>etween administrative data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9" name="Rechthoek 48"/>
          <p:cNvSpPr/>
          <p:nvPr/>
        </p:nvSpPr>
        <p:spPr>
          <a:xfrm>
            <a:off x="2219803" y="1220384"/>
            <a:ext cx="462338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Encourage and simplify booking institutional events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2" name="Rechthoek 61"/>
          <p:cNvSpPr/>
          <p:nvPr/>
        </p:nvSpPr>
        <p:spPr>
          <a:xfrm>
            <a:off x="1254833" y="2677464"/>
            <a:ext cx="16882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Improve currency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4" name="Rechthoek 63"/>
          <p:cNvSpPr/>
          <p:nvPr/>
        </p:nvSpPr>
        <p:spPr>
          <a:xfrm>
            <a:off x="3457258" y="2964204"/>
            <a:ext cx="202331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Improve usability and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accessibility of data 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Concluding</a:t>
            </a:r>
            <a:r>
              <a:rPr lang="nl-NL" dirty="0" smtClean="0"/>
              <a:t> </a:t>
            </a:r>
            <a:r>
              <a:rPr lang="nl-NL" dirty="0" err="1" smtClean="0"/>
              <a:t>remarks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  <a:p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558000" y="1409655"/>
            <a:ext cx="7957350" cy="218895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0093BE"/>
                </a:solidFill>
              </a:rPr>
              <a:t>Society </a:t>
            </a:r>
            <a:r>
              <a:rPr lang="nl-NL" sz="2400" dirty="0" err="1" smtClean="0">
                <a:solidFill>
                  <a:srgbClr val="0093BE"/>
                </a:solidFill>
              </a:rPr>
              <a:t>increasingly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relies</a:t>
            </a:r>
            <a:r>
              <a:rPr lang="nl-NL" sz="2400" dirty="0" smtClean="0">
                <a:solidFill>
                  <a:srgbClr val="0093BE"/>
                </a:solidFill>
              </a:rPr>
              <a:t> on </a:t>
            </a:r>
            <a:r>
              <a:rPr lang="nl-NL" sz="2400" dirty="0" smtClean="0">
                <a:solidFill>
                  <a:srgbClr val="0093BE"/>
                </a:solidFill>
              </a:rPr>
              <a:t>data </a:t>
            </a:r>
            <a:br>
              <a:rPr lang="nl-NL" sz="2400" dirty="0" smtClean="0">
                <a:solidFill>
                  <a:srgbClr val="0093BE"/>
                </a:solidFill>
              </a:rPr>
            </a:br>
            <a:r>
              <a:rPr lang="nl-NL" sz="2400" dirty="0" err="1" smtClean="0">
                <a:solidFill>
                  <a:srgbClr val="0093BE"/>
                </a:solidFill>
              </a:rPr>
              <a:t>and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assumes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cadastral</a:t>
            </a:r>
            <a:r>
              <a:rPr lang="nl-NL" sz="2400" dirty="0" smtClean="0">
                <a:solidFill>
                  <a:srgbClr val="0093BE"/>
                </a:solidFill>
              </a:rPr>
              <a:t> data is correct</a:t>
            </a:r>
            <a:endParaRPr lang="nl-NL" sz="2400" dirty="0" smtClean="0">
              <a:solidFill>
                <a:srgbClr val="0093B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0093BE"/>
                </a:solidFill>
              </a:rPr>
              <a:t>Be </a:t>
            </a:r>
            <a:r>
              <a:rPr lang="nl-NL" sz="2400" dirty="0" err="1" smtClean="0">
                <a:solidFill>
                  <a:srgbClr val="0093BE"/>
                </a:solidFill>
              </a:rPr>
              <a:t>aware</a:t>
            </a:r>
            <a:r>
              <a:rPr lang="nl-NL" sz="2400" dirty="0" smtClean="0">
                <a:solidFill>
                  <a:srgbClr val="0093BE"/>
                </a:solidFill>
              </a:rPr>
              <a:t> of different </a:t>
            </a:r>
            <a:r>
              <a:rPr lang="nl-NL" sz="2400" dirty="0" err="1" smtClean="0">
                <a:solidFill>
                  <a:srgbClr val="0093BE"/>
                </a:solidFill>
              </a:rPr>
              <a:t>perspectives</a:t>
            </a:r>
            <a:r>
              <a:rPr lang="nl-NL" sz="2400" dirty="0" smtClean="0">
                <a:solidFill>
                  <a:srgbClr val="0093BE"/>
                </a:solidFill>
              </a:rPr>
              <a:t> in </a:t>
            </a:r>
            <a:r>
              <a:rPr lang="nl-NL" sz="2400" dirty="0" err="1" smtClean="0">
                <a:solidFill>
                  <a:srgbClr val="0093BE"/>
                </a:solidFill>
              </a:rPr>
              <a:t>modelling</a:t>
            </a:r>
            <a:r>
              <a:rPr lang="nl-NL" sz="2400" dirty="0" smtClean="0">
                <a:solidFill>
                  <a:srgbClr val="0093BE"/>
                </a:solidFill>
              </a:rPr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 smtClean="0">
                <a:solidFill>
                  <a:srgbClr val="0093BE"/>
                </a:solidFill>
              </a:rPr>
              <a:t>Bring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smtClean="0">
                <a:solidFill>
                  <a:srgbClr val="0093BE"/>
                </a:solidFill>
              </a:rPr>
              <a:t>real, </a:t>
            </a:r>
            <a:r>
              <a:rPr lang="nl-NL" sz="2400" dirty="0" err="1" smtClean="0">
                <a:solidFill>
                  <a:srgbClr val="0093BE"/>
                </a:solidFill>
              </a:rPr>
              <a:t>administrative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and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institutional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worlds</a:t>
            </a:r>
            <a:r>
              <a:rPr lang="nl-NL" sz="2400" dirty="0" smtClean="0">
                <a:solidFill>
                  <a:srgbClr val="0093BE"/>
                </a:solidFill>
              </a:rPr>
              <a:t/>
            </a:r>
            <a:br>
              <a:rPr lang="nl-NL" sz="2400" dirty="0" smtClean="0">
                <a:solidFill>
                  <a:srgbClr val="0093BE"/>
                </a:solidFill>
              </a:rPr>
            </a:br>
            <a:r>
              <a:rPr lang="nl-NL" sz="2400" dirty="0" smtClean="0">
                <a:solidFill>
                  <a:srgbClr val="0093BE"/>
                </a:solidFill>
              </a:rPr>
              <a:t>closer </a:t>
            </a:r>
            <a:r>
              <a:rPr lang="nl-NL" sz="2400" dirty="0" err="1" smtClean="0">
                <a:solidFill>
                  <a:srgbClr val="0093BE"/>
                </a:solidFill>
              </a:rPr>
              <a:t>together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smtClean="0">
                <a:solidFill>
                  <a:srgbClr val="0093BE"/>
                </a:solidFill>
              </a:rPr>
              <a:t>(content </a:t>
            </a:r>
            <a:r>
              <a:rPr lang="nl-NL" sz="2400" dirty="0" err="1" smtClean="0">
                <a:solidFill>
                  <a:srgbClr val="0093BE"/>
                </a:solidFill>
              </a:rPr>
              <a:t>and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currency</a:t>
            </a:r>
            <a:r>
              <a:rPr lang="nl-NL" sz="2400" dirty="0" smtClean="0">
                <a:solidFill>
                  <a:srgbClr val="0093B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 smtClean="0">
                <a:solidFill>
                  <a:srgbClr val="0093BE"/>
                </a:solidFill>
              </a:rPr>
              <a:t>Thereby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increasing</a:t>
            </a:r>
            <a:r>
              <a:rPr lang="nl-NL" sz="2400" dirty="0" smtClean="0">
                <a:solidFill>
                  <a:srgbClr val="0093BE"/>
                </a:solidFill>
              </a:rPr>
              <a:t> trust</a:t>
            </a:r>
            <a:br>
              <a:rPr lang="nl-NL" sz="2400" dirty="0" smtClean="0">
                <a:solidFill>
                  <a:srgbClr val="0093BE"/>
                </a:solidFill>
              </a:rPr>
            </a:br>
            <a:r>
              <a:rPr lang="nl-NL" sz="2400" dirty="0" err="1" smtClean="0">
                <a:solidFill>
                  <a:srgbClr val="0093BE"/>
                </a:solidFill>
              </a:rPr>
              <a:t>that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will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be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perceived</a:t>
            </a:r>
            <a:r>
              <a:rPr lang="nl-NL" sz="2400" dirty="0" smtClean="0">
                <a:solidFill>
                  <a:srgbClr val="0093BE"/>
                </a:solidFill>
              </a:rPr>
              <a:t> as </a:t>
            </a:r>
            <a:r>
              <a:rPr lang="nl-NL" sz="2400" dirty="0" err="1" smtClean="0">
                <a:solidFill>
                  <a:srgbClr val="0093BE"/>
                </a:solidFill>
              </a:rPr>
              <a:t>better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legal</a:t>
            </a:r>
            <a:r>
              <a:rPr lang="nl-NL" sz="2400" dirty="0" smtClean="0">
                <a:solidFill>
                  <a:srgbClr val="0093BE"/>
                </a:solidFill>
              </a:rPr>
              <a:t> </a:t>
            </a:r>
            <a:r>
              <a:rPr lang="nl-NL" sz="2400" dirty="0" err="1" smtClean="0">
                <a:solidFill>
                  <a:srgbClr val="0093BE"/>
                </a:solidFill>
              </a:rPr>
              <a:t>reliability</a:t>
            </a:r>
            <a:endParaRPr lang="nl-NL" sz="2400" dirty="0" smtClean="0">
              <a:solidFill>
                <a:srgbClr val="0093B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93B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708" y="73861"/>
            <a:ext cx="8649729" cy="551146"/>
          </a:xfrm>
        </p:spPr>
        <p:txBody>
          <a:bodyPr>
            <a:noAutofit/>
          </a:bodyPr>
          <a:lstStyle/>
          <a:p>
            <a:r>
              <a:rPr lang="nl-NL" sz="2800" dirty="0" smtClean="0"/>
              <a:t>Real </a:t>
            </a:r>
            <a:r>
              <a:rPr lang="nl-NL" sz="2800" dirty="0" err="1" smtClean="0"/>
              <a:t>estate</a:t>
            </a:r>
            <a:r>
              <a:rPr lang="nl-NL" sz="2800" dirty="0" smtClean="0"/>
              <a:t> transaction chain in the Netherlands</a:t>
            </a:r>
            <a:endParaRPr lang="nl-NL" sz="28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557999" y="4812294"/>
            <a:ext cx="3915147" cy="274638"/>
          </a:xfrm>
        </p:spPr>
        <p:txBody>
          <a:bodyPr/>
          <a:lstStyle/>
          <a:p>
            <a:r>
              <a:rPr lang="en-US" dirty="0" smtClean="0"/>
              <a:t>Reliability of the </a:t>
            </a:r>
            <a:r>
              <a:rPr lang="en-US" dirty="0" err="1" smtClean="0"/>
              <a:t>cadastre</a:t>
            </a:r>
            <a:r>
              <a:rPr lang="en-US" dirty="0" smtClean="0"/>
              <a:t> in a digital world</a:t>
            </a:r>
          </a:p>
          <a:p>
            <a:endParaRPr lang="nl-NL" dirty="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5170003" y="2926600"/>
            <a:ext cx="0" cy="1006412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3092638" y="1059228"/>
            <a:ext cx="0" cy="1838594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2642416" y="1059228"/>
            <a:ext cx="3754" cy="1783545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88042" y="3059340"/>
            <a:ext cx="2275047" cy="449263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nl-NL" altLang="nl-NL" dirty="0" smtClean="0">
                <a:solidFill>
                  <a:schemeClr val="bg1"/>
                </a:solidFill>
                <a:latin typeface="Verdana" panose="020B0604030504040204" pitchFamily="34" charset="0"/>
              </a:rPr>
              <a:t>Real </a:t>
            </a:r>
            <a:r>
              <a:rPr lang="nl-NL" altLang="nl-NL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Estate</a:t>
            </a:r>
            <a:r>
              <a:rPr lang="nl-NL" altLang="nl-NL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Agencies</a:t>
            </a:r>
            <a:endParaRPr lang="nl-NL" altLang="nl-NL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2261682" y="1055657"/>
            <a:ext cx="0" cy="631140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4007040" y="2477337"/>
            <a:ext cx="1448424" cy="44926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302E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85750" indent="-285750" algn="ctr">
              <a:lnSpc>
                <a:spcPct val="115000"/>
              </a:lnSpc>
              <a:defRPr/>
            </a:pPr>
            <a:r>
              <a:rPr lang="nl-NL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Notaries</a:t>
            </a:r>
            <a:endParaRPr lang="nl-NL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7116353" y="1028669"/>
            <a:ext cx="1587" cy="1416050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2035989" y="1676876"/>
            <a:ext cx="1509712" cy="449263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n-US" altLang="nl-NL" dirty="0" smtClean="0">
                <a:solidFill>
                  <a:schemeClr val="bg1"/>
                </a:solidFill>
                <a:latin typeface="Verdana" panose="020B0604030504040204" pitchFamily="34" charset="0"/>
              </a:rPr>
              <a:t>Banks</a:t>
            </a:r>
            <a:endParaRPr lang="nl-NL" altLang="nl-NL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455589" y="2444719"/>
            <a:ext cx="1631908" cy="1107849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302E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85750" indent="-285750">
              <a:lnSpc>
                <a:spcPct val="115000"/>
              </a:lnSpc>
            </a:pPr>
            <a:r>
              <a:rPr lang="nl-NL" altLang="nl-NL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Kadaster</a:t>
            </a:r>
            <a:br>
              <a:rPr lang="nl-NL" altLang="nl-NL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nl-NL" altLang="nl-NL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15000"/>
              </a:lnSpc>
            </a:pPr>
            <a:r>
              <a:rPr lang="nl-NL" altLang="nl-NL" sz="11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land </a:t>
            </a:r>
            <a:r>
              <a:rPr lang="nl-NL" altLang="nl-NL" sz="11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registry</a:t>
            </a:r>
            <a:endParaRPr lang="nl-NL" altLang="nl-NL" sz="1100" i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15000"/>
              </a:lnSpc>
            </a:pPr>
            <a:r>
              <a:rPr lang="nl-NL" altLang="nl-NL" sz="1100" i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nl-NL" altLang="nl-NL" sz="11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adastral</a:t>
            </a:r>
            <a:r>
              <a:rPr lang="nl-NL" altLang="nl-NL" sz="11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altLang="nl-NL" sz="11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surveying</a:t>
            </a:r>
            <a:endParaRPr lang="nl-NL" altLang="nl-NL" sz="1100" i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15000"/>
              </a:lnSpc>
            </a:pPr>
            <a:r>
              <a:rPr lang="nl-NL" altLang="nl-NL" sz="1100" i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nl-NL" altLang="nl-NL" sz="11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adastral</a:t>
            </a:r>
            <a:r>
              <a:rPr lang="nl-NL" altLang="nl-NL" sz="11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altLang="nl-NL" sz="11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registration</a:t>
            </a:r>
            <a:endParaRPr lang="nl-NL" altLang="nl-NL" sz="1100" i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4739502" y="1055657"/>
            <a:ext cx="0" cy="1389062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5" name="Group 39"/>
          <p:cNvGrpSpPr>
            <a:grpSpLocks/>
          </p:cNvGrpSpPr>
          <p:nvPr/>
        </p:nvGrpSpPr>
        <p:grpSpPr bwMode="auto">
          <a:xfrm>
            <a:off x="3539107" y="1936719"/>
            <a:ext cx="878132" cy="559917"/>
            <a:chOff x="2154" y="1840"/>
            <a:chExt cx="296" cy="320"/>
          </a:xfrm>
        </p:grpSpPr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V="1">
              <a:off x="2154" y="1840"/>
              <a:ext cx="296" cy="3"/>
            </a:xfrm>
            <a:prstGeom prst="line">
              <a:avLst/>
            </a:prstGeom>
            <a:noFill/>
            <a:ln w="76200">
              <a:solidFill>
                <a:srgbClr val="B2B2B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 flipV="1">
              <a:off x="2440" y="1842"/>
              <a:ext cx="0" cy="318"/>
            </a:xfrm>
            <a:prstGeom prst="line">
              <a:avLst/>
            </a:prstGeom>
            <a:noFill/>
            <a:ln w="76200">
              <a:solidFill>
                <a:srgbClr val="B2B2B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654072" y="731807"/>
            <a:ext cx="7517404" cy="317500"/>
          </a:xfrm>
          <a:prstGeom prst="rect">
            <a:avLst/>
          </a:prstGeom>
          <a:solidFill>
            <a:srgbClr val="007395"/>
          </a:solidFill>
          <a:ln>
            <a:noFill/>
          </a:ln>
          <a:effectLst>
            <a:prstShdw prst="shdw17" dist="17961" dir="2700000">
              <a:srgbClr val="00557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nl-NL" altLang="nl-NL" sz="2000" dirty="0" smtClean="0">
                <a:solidFill>
                  <a:schemeClr val="bg1"/>
                </a:solidFill>
                <a:latin typeface="Verdana" panose="020B0604030504040204" pitchFamily="34" charset="0"/>
              </a:rPr>
              <a:t>CITIZENS (</a:t>
            </a:r>
            <a:r>
              <a:rPr lang="nl-NL" altLang="nl-NL" sz="20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buyer</a:t>
            </a:r>
            <a:r>
              <a:rPr lang="nl-NL" altLang="nl-NL" sz="20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lang="nl-NL" altLang="nl-NL" sz="20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seller</a:t>
            </a:r>
            <a:r>
              <a:rPr lang="nl-NL" altLang="nl-NL" sz="2000" dirty="0" smtClean="0">
                <a:solidFill>
                  <a:schemeClr val="bg1"/>
                </a:solidFill>
                <a:latin typeface="Verdana" panose="020B0604030504040204" pitchFamily="34" charset="0"/>
              </a:rPr>
              <a:t>)</a:t>
            </a:r>
            <a:endParaRPr lang="nl-NL" altLang="nl-NL" sz="20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1701719" y="1059228"/>
            <a:ext cx="0" cy="2000111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654071" y="1686797"/>
            <a:ext cx="880267" cy="449263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n-US" altLang="nl-NL" sz="14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Interme</a:t>
            </a:r>
            <a:r>
              <a:rPr lang="en-US" altLang="nl-NL" sz="1400" dirty="0" smtClean="0">
                <a:solidFill>
                  <a:schemeClr val="bg1"/>
                </a:solidFill>
                <a:latin typeface="Verdana" panose="020B0604030504040204" pitchFamily="34" charset="0"/>
              </a:rPr>
              <a:t>-</a:t>
            </a:r>
          </a:p>
          <a:p>
            <a:pPr algn="ctr" eaLnBrk="1" hangingPunct="1">
              <a:lnSpc>
                <a:spcPct val="115000"/>
              </a:lnSpc>
            </a:pPr>
            <a:r>
              <a:rPr lang="en-US" altLang="nl-NL" sz="1400" dirty="0" smtClean="0">
                <a:solidFill>
                  <a:schemeClr val="bg1"/>
                </a:solidFill>
                <a:latin typeface="Verdana" panose="020B0604030504040204" pitchFamily="34" charset="0"/>
              </a:rPr>
              <a:t>diaries</a:t>
            </a:r>
            <a:endParaRPr lang="nl-NL" altLang="nl-NL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2390133" y="2842773"/>
            <a:ext cx="888377" cy="258071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nl-NL" altLang="nl-NL" sz="14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Valuators</a:t>
            </a:r>
            <a:endParaRPr lang="nl-NL" altLang="nl-NL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837762" y="1059228"/>
            <a:ext cx="0" cy="631140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2953923" y="3306493"/>
            <a:ext cx="1454274" cy="26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H="1">
            <a:off x="4388805" y="2874543"/>
            <a:ext cx="0" cy="437199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V="1">
            <a:off x="5455464" y="2842773"/>
            <a:ext cx="1000125" cy="0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4"/>
          <p:cNvSpPr>
            <a:spLocks noChangeShapeType="1"/>
          </p:cNvSpPr>
          <p:nvPr/>
        </p:nvSpPr>
        <p:spPr bwMode="auto">
          <a:xfrm flipV="1">
            <a:off x="1558246" y="1941968"/>
            <a:ext cx="477743" cy="3010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4251895" y="3933011"/>
            <a:ext cx="1191409" cy="556461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algn="ctr" eaLnBrk="1" hangingPunct="1">
              <a:lnSpc>
                <a:spcPct val="80000"/>
              </a:lnSpc>
            </a:pPr>
            <a:r>
              <a:rPr lang="nl-NL" altLang="nl-NL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Inland</a:t>
            </a:r>
            <a:r>
              <a:rPr lang="nl-NL" altLang="nl-NL" dirty="0" smtClean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nl-NL" altLang="nl-NL" dirty="0" smtClean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nl-NL" altLang="nl-NL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Revenue</a:t>
            </a:r>
            <a:endParaRPr lang="nl-NL" altLang="nl-NL" sz="2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50" name="Afbeelding 49"/>
          <p:cNvPicPr>
            <a:picLocks noChangeAspect="1"/>
          </p:cNvPicPr>
          <p:nvPr/>
        </p:nvPicPr>
        <p:blipFill rotWithShape="1">
          <a:blip r:embed="rId2"/>
          <a:srcRect l="21988" r="17867"/>
          <a:stretch/>
        </p:blipFill>
        <p:spPr>
          <a:xfrm>
            <a:off x="7455714" y="2512096"/>
            <a:ext cx="574697" cy="477767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5833913" y="3104770"/>
            <a:ext cx="2743200" cy="12704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6633387" y="3599253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i="1" dirty="0" smtClean="0">
                <a:solidFill>
                  <a:srgbClr val="FF0000"/>
                </a:solidFill>
              </a:rPr>
              <a:t>focus</a:t>
            </a:r>
            <a:endParaRPr lang="nl-NL" sz="3200" b="1" i="1" dirty="0">
              <a:solidFill>
                <a:srgbClr val="FF0000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225994" y="3819886"/>
            <a:ext cx="351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i="1" dirty="0" smtClean="0">
                <a:solidFill>
                  <a:srgbClr val="FF0000"/>
                </a:solidFill>
              </a:rPr>
              <a:t>System </a:t>
            </a:r>
            <a:r>
              <a:rPr lang="nl-NL" sz="2400" b="1" i="1" dirty="0" err="1" smtClean="0">
                <a:solidFill>
                  <a:srgbClr val="FF0000"/>
                </a:solidFill>
              </a:rPr>
              <a:t>highly</a:t>
            </a:r>
            <a:r>
              <a:rPr lang="nl-NL" sz="2400" b="1" i="1" dirty="0" smtClean="0">
                <a:solidFill>
                  <a:srgbClr val="FF0000"/>
                </a:solidFill>
              </a:rPr>
              <a:t> </a:t>
            </a:r>
            <a:r>
              <a:rPr lang="nl-NL" sz="2400" b="1" i="1" dirty="0" err="1" smtClean="0">
                <a:solidFill>
                  <a:srgbClr val="FF0000"/>
                </a:solidFill>
              </a:rPr>
              <a:t>reliable</a:t>
            </a:r>
            <a:r>
              <a:rPr lang="nl-NL" sz="2400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nl-NL" sz="2400" b="1" i="1" dirty="0" err="1" smtClean="0">
                <a:solidFill>
                  <a:srgbClr val="FF0000"/>
                </a:solidFill>
              </a:rPr>
              <a:t>and</a:t>
            </a:r>
            <a:r>
              <a:rPr lang="nl-NL" sz="2400" b="1" i="1" dirty="0" smtClean="0">
                <a:solidFill>
                  <a:srgbClr val="FF0000"/>
                </a:solidFill>
              </a:rPr>
              <a:t> </a:t>
            </a:r>
            <a:r>
              <a:rPr lang="nl-NL" sz="2400" b="1" i="1" dirty="0" err="1" smtClean="0">
                <a:solidFill>
                  <a:srgbClr val="FF0000"/>
                </a:solidFill>
              </a:rPr>
              <a:t>trusted</a:t>
            </a:r>
            <a:endParaRPr lang="nl-NL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al 14"/>
          <p:cNvSpPr/>
          <p:nvPr/>
        </p:nvSpPr>
        <p:spPr>
          <a:xfrm>
            <a:off x="789688" y="1778484"/>
            <a:ext cx="3263697" cy="19163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3101396" y="2551454"/>
            <a:ext cx="3563809" cy="1916310"/>
          </a:xfrm>
          <a:prstGeom prst="ellipse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/>
          <p:cNvSpPr/>
          <p:nvPr/>
        </p:nvSpPr>
        <p:spPr>
          <a:xfrm>
            <a:off x="3409818" y="1005513"/>
            <a:ext cx="3420639" cy="1916310"/>
          </a:xfrm>
          <a:prstGeom prst="ellipse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Parallel </a:t>
            </a:r>
            <a:r>
              <a:rPr lang="nl-NL" dirty="0" err="1" smtClean="0"/>
              <a:t>worlds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sp>
        <p:nvSpPr>
          <p:cNvPr id="3" name="Rechthoek 2"/>
          <p:cNvSpPr/>
          <p:nvPr/>
        </p:nvSpPr>
        <p:spPr>
          <a:xfrm>
            <a:off x="3647761" y="1760615"/>
            <a:ext cx="2907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  <a:r>
              <a:rPr lang="nl-NL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nl-NL" sz="2400" dirty="0"/>
          </a:p>
        </p:txBody>
      </p:sp>
      <p:sp>
        <p:nvSpPr>
          <p:cNvPr id="10" name="Rechthoek 9"/>
          <p:cNvSpPr/>
          <p:nvPr/>
        </p:nvSpPr>
        <p:spPr>
          <a:xfrm>
            <a:off x="1190451" y="2496872"/>
            <a:ext cx="2462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nl-NL" sz="2400" dirty="0"/>
          </a:p>
        </p:txBody>
      </p:sp>
      <p:sp>
        <p:nvSpPr>
          <p:cNvPr id="11" name="Rechthoek 10"/>
          <p:cNvSpPr/>
          <p:nvPr/>
        </p:nvSpPr>
        <p:spPr>
          <a:xfrm>
            <a:off x="3190910" y="3220514"/>
            <a:ext cx="3364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  <a:r>
              <a:rPr lang="nl-NL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0258" t="9597" r="8452" b="31178"/>
          <a:stretch/>
        </p:blipFill>
        <p:spPr>
          <a:xfrm>
            <a:off x="6217106" y="946537"/>
            <a:ext cx="1503675" cy="73035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r="68186"/>
          <a:stretch/>
        </p:blipFill>
        <p:spPr>
          <a:xfrm>
            <a:off x="6555036" y="3302910"/>
            <a:ext cx="719458" cy="128249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r="16302"/>
          <a:stretch/>
        </p:blipFill>
        <p:spPr>
          <a:xfrm>
            <a:off x="789688" y="959468"/>
            <a:ext cx="888926" cy="14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261" y="1790213"/>
            <a:ext cx="2736317" cy="55114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System of </a:t>
            </a:r>
            <a:r>
              <a:rPr lang="nl-NL" dirty="0" err="1" smtClean="0"/>
              <a:t>key</a:t>
            </a:r>
            <a:r>
              <a:rPr lang="nl-NL" dirty="0" smtClean="0"/>
              <a:t> registers</a:t>
            </a:r>
            <a:br>
              <a:rPr lang="nl-NL" dirty="0" smtClean="0"/>
            </a:br>
            <a:r>
              <a:rPr lang="nl-NL" dirty="0" smtClean="0"/>
              <a:t>in the</a:t>
            </a:r>
            <a:br>
              <a:rPr lang="nl-NL" dirty="0" smtClean="0"/>
            </a:br>
            <a:r>
              <a:rPr lang="nl-NL" dirty="0" smtClean="0"/>
              <a:t>Netherlands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100" dirty="0" err="1" smtClean="0"/>
              <a:t>administrative</a:t>
            </a:r>
            <a:r>
              <a:rPr lang="nl-NL" sz="3100" dirty="0" smtClean="0"/>
              <a:t/>
            </a:r>
            <a:br>
              <a:rPr lang="nl-NL" sz="3100" dirty="0" smtClean="0"/>
            </a:br>
            <a:r>
              <a:rPr lang="nl-NL" sz="3100" dirty="0" err="1" smtClean="0"/>
              <a:t>world</a:t>
            </a:r>
            <a:endParaRPr lang="nl-NL" sz="31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558000" y="4824651"/>
            <a:ext cx="2928938" cy="274638"/>
          </a:xfrm>
        </p:spPr>
        <p:txBody>
          <a:bodyPr/>
          <a:lstStyle/>
          <a:p>
            <a:r>
              <a:rPr lang="nl-NL" dirty="0" err="1" smtClean="0"/>
              <a:t>Reliability</a:t>
            </a:r>
            <a:r>
              <a:rPr lang="nl-NL" dirty="0" smtClean="0"/>
              <a:t> of the </a:t>
            </a:r>
            <a:r>
              <a:rPr lang="nl-NL" dirty="0" err="1" smtClean="0"/>
              <a:t>Cadastre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33" y="0"/>
            <a:ext cx="5852667" cy="514547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071659" y="2783662"/>
            <a:ext cx="1515483" cy="1393370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912073" y="120723"/>
            <a:ext cx="1419030" cy="1041327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376248" y="2776007"/>
            <a:ext cx="736248" cy="1411193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7646118" y="120723"/>
            <a:ext cx="940100" cy="1041327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5331439" y="3173804"/>
            <a:ext cx="8258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err="1" smtClean="0">
                <a:solidFill>
                  <a:schemeClr val="bg1"/>
                </a:solidFill>
              </a:rPr>
              <a:t>Businesses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009303" y="3208263"/>
            <a:ext cx="164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chemeClr val="bg1"/>
                </a:solidFill>
              </a:rPr>
              <a:t>Buildings </a:t>
            </a:r>
            <a:r>
              <a:rPr lang="nl-NL" sz="1000" b="1" dirty="0" err="1" smtClean="0">
                <a:solidFill>
                  <a:schemeClr val="bg1"/>
                </a:solidFill>
              </a:rPr>
              <a:t>and</a:t>
            </a:r>
            <a:r>
              <a:rPr lang="nl-NL" sz="1000" b="1" dirty="0" smtClean="0">
                <a:solidFill>
                  <a:schemeClr val="bg1"/>
                </a:solidFill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</a:rPr>
              <a:t>Adresses</a:t>
            </a:r>
            <a:endParaRPr lang="nl-NL" sz="1000" b="1" dirty="0" smtClean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227088" y="457200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 smtClean="0">
                <a:solidFill>
                  <a:schemeClr val="bg1"/>
                </a:solidFill>
              </a:rPr>
              <a:t>Cadastre</a:t>
            </a:r>
            <a:endParaRPr lang="nl-NL" sz="1100" b="1" dirty="0" smtClean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646118" y="457200"/>
            <a:ext cx="1002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 smtClean="0">
                <a:solidFill>
                  <a:schemeClr val="bg1"/>
                </a:solidFill>
              </a:rPr>
              <a:t>Topography</a:t>
            </a:r>
            <a:endParaRPr lang="nl-NL" sz="1100" b="1" dirty="0" smtClean="0">
              <a:solidFill>
                <a:schemeClr val="bg1"/>
              </a:solidFill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3407965" y="2776007"/>
            <a:ext cx="1473780" cy="1248227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3789292" y="3176364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smtClean="0">
                <a:solidFill>
                  <a:schemeClr val="bg1"/>
                </a:solidFill>
              </a:rPr>
              <a:t>Persons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3364754" y="120723"/>
            <a:ext cx="713018" cy="1041327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/>
          <p:cNvSpPr txBox="1"/>
          <p:nvPr/>
        </p:nvSpPr>
        <p:spPr>
          <a:xfrm>
            <a:off x="3342794" y="429797"/>
            <a:ext cx="756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 smtClean="0">
                <a:solidFill>
                  <a:schemeClr val="bg1"/>
                </a:solidFill>
              </a:rPr>
              <a:t>Vehicles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4197858" y="120723"/>
            <a:ext cx="696561" cy="1041327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4175898" y="429797"/>
            <a:ext cx="739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 err="1" smtClean="0">
                <a:solidFill>
                  <a:schemeClr val="bg1"/>
                </a:solidFill>
              </a:rPr>
              <a:t>Income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6333055" y="1375782"/>
            <a:ext cx="940309" cy="1041327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/>
          <p:cNvSpPr txBox="1"/>
          <p:nvPr/>
        </p:nvSpPr>
        <p:spPr>
          <a:xfrm>
            <a:off x="6431199" y="1684419"/>
            <a:ext cx="998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 err="1" smtClean="0">
                <a:solidFill>
                  <a:schemeClr val="bg1"/>
                </a:solidFill>
              </a:rPr>
              <a:t>Valuation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7685551" y="1294561"/>
            <a:ext cx="900667" cy="766554"/>
          </a:xfrm>
          <a:prstGeom prst="rect">
            <a:avLst/>
          </a:prstGeom>
          <a:solidFill>
            <a:srgbClr val="60A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7749131" y="1528603"/>
            <a:ext cx="956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chemeClr val="bg1"/>
                </a:solidFill>
              </a:rPr>
              <a:t>Base map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4991531" y="123800"/>
            <a:ext cx="677775" cy="104132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984557" y="429797"/>
            <a:ext cx="739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chemeClr val="bg1"/>
                </a:solidFill>
              </a:rPr>
              <a:t>Benefits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7685550" y="2176753"/>
            <a:ext cx="900667" cy="45109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/>
          <p:cNvSpPr txBox="1"/>
          <p:nvPr/>
        </p:nvSpPr>
        <p:spPr>
          <a:xfrm>
            <a:off x="7648044" y="2184675"/>
            <a:ext cx="951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 err="1" smtClean="0">
                <a:solidFill>
                  <a:schemeClr val="bg1"/>
                </a:solidFill>
              </a:rPr>
              <a:t>Subsurface</a:t>
            </a:r>
            <a:endParaRPr lang="nl-NL" sz="1100" b="1" dirty="0">
              <a:solidFill>
                <a:schemeClr val="bg1"/>
              </a:solidFill>
            </a:endParaRPr>
          </a:p>
        </p:txBody>
      </p:sp>
      <p:cxnSp>
        <p:nvCxnSpPr>
          <p:cNvPr id="36" name="Rechte verbindingslijn 35"/>
          <p:cNvCxnSpPr/>
          <p:nvPr/>
        </p:nvCxnSpPr>
        <p:spPr>
          <a:xfrm>
            <a:off x="7605119" y="1684419"/>
            <a:ext cx="246565" cy="0"/>
          </a:xfrm>
          <a:prstGeom prst="line">
            <a:avLst/>
          </a:prstGeom>
          <a:ln w="38100">
            <a:solidFill>
              <a:srgbClr val="60A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 flipV="1">
            <a:off x="9000877" y="1684419"/>
            <a:ext cx="0" cy="1993765"/>
          </a:xfrm>
          <a:prstGeom prst="line">
            <a:avLst/>
          </a:prstGeom>
          <a:ln w="38100">
            <a:solidFill>
              <a:srgbClr val="60A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 flipV="1">
            <a:off x="8128787" y="1160761"/>
            <a:ext cx="7096" cy="212026"/>
          </a:xfrm>
          <a:prstGeom prst="straightConnector1">
            <a:avLst/>
          </a:prstGeom>
          <a:ln w="38100">
            <a:solidFill>
              <a:srgbClr val="60AB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/>
          <p:cNvCxnSpPr/>
          <p:nvPr/>
        </p:nvCxnSpPr>
        <p:spPr>
          <a:xfrm flipH="1">
            <a:off x="7301684" y="880691"/>
            <a:ext cx="303435" cy="0"/>
          </a:xfrm>
          <a:prstGeom prst="straightConnector1">
            <a:avLst/>
          </a:prstGeom>
          <a:ln w="38100">
            <a:solidFill>
              <a:srgbClr val="60AB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/>
          <p:nvPr/>
        </p:nvCxnSpPr>
        <p:spPr>
          <a:xfrm flipH="1">
            <a:off x="8557026" y="1685511"/>
            <a:ext cx="447317" cy="0"/>
          </a:xfrm>
          <a:prstGeom prst="straightConnector1">
            <a:avLst/>
          </a:prstGeom>
          <a:ln w="38100">
            <a:solidFill>
              <a:srgbClr val="60AB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/>
          <p:cNvCxnSpPr/>
          <p:nvPr/>
        </p:nvCxnSpPr>
        <p:spPr>
          <a:xfrm flipV="1">
            <a:off x="7605119" y="880691"/>
            <a:ext cx="0" cy="803729"/>
          </a:xfrm>
          <a:prstGeom prst="line">
            <a:avLst/>
          </a:prstGeom>
          <a:ln w="38100">
            <a:solidFill>
              <a:srgbClr val="60A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50"/>
          <p:cNvCxnSpPr/>
          <p:nvPr/>
        </p:nvCxnSpPr>
        <p:spPr>
          <a:xfrm>
            <a:off x="8530653" y="3657600"/>
            <a:ext cx="470224" cy="0"/>
          </a:xfrm>
          <a:prstGeom prst="line">
            <a:avLst/>
          </a:prstGeom>
          <a:ln w="38100">
            <a:solidFill>
              <a:srgbClr val="60A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ep 53"/>
          <p:cNvGrpSpPr/>
          <p:nvPr/>
        </p:nvGrpSpPr>
        <p:grpSpPr>
          <a:xfrm>
            <a:off x="8348393" y="2408684"/>
            <a:ext cx="176208" cy="176208"/>
            <a:chOff x="4184073" y="1850967"/>
            <a:chExt cx="338051" cy="338051"/>
          </a:xfrm>
        </p:grpSpPr>
        <p:sp>
          <p:nvSpPr>
            <p:cNvPr id="55" name="Ovaal 54"/>
            <p:cNvSpPr/>
            <p:nvPr/>
          </p:nvSpPr>
          <p:spPr>
            <a:xfrm>
              <a:off x="4184073" y="1850967"/>
              <a:ext cx="338051" cy="3380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al 55"/>
            <p:cNvSpPr/>
            <p:nvPr/>
          </p:nvSpPr>
          <p:spPr>
            <a:xfrm>
              <a:off x="4267200" y="1850967"/>
              <a:ext cx="174567" cy="33805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7" name="Rechte verbindingslijn 56"/>
            <p:cNvCxnSpPr>
              <a:stCxn id="55" idx="2"/>
              <a:endCxn id="55" idx="6"/>
            </p:cNvCxnSpPr>
            <p:nvPr/>
          </p:nvCxnSpPr>
          <p:spPr>
            <a:xfrm>
              <a:off x="4184073" y="2019993"/>
              <a:ext cx="338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ep 61"/>
          <p:cNvGrpSpPr/>
          <p:nvPr/>
        </p:nvGrpSpPr>
        <p:grpSpPr>
          <a:xfrm>
            <a:off x="8278191" y="827589"/>
            <a:ext cx="176208" cy="176208"/>
            <a:chOff x="4184073" y="1850967"/>
            <a:chExt cx="338051" cy="338051"/>
          </a:xfrm>
        </p:grpSpPr>
        <p:sp>
          <p:nvSpPr>
            <p:cNvPr id="63" name="Ovaal 62"/>
            <p:cNvSpPr/>
            <p:nvPr/>
          </p:nvSpPr>
          <p:spPr>
            <a:xfrm>
              <a:off x="4184073" y="1850967"/>
              <a:ext cx="338051" cy="3380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Ovaal 63"/>
            <p:cNvSpPr/>
            <p:nvPr/>
          </p:nvSpPr>
          <p:spPr>
            <a:xfrm>
              <a:off x="4267200" y="1850967"/>
              <a:ext cx="174567" cy="33805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5" name="Rechte verbindingslijn 64"/>
            <p:cNvCxnSpPr>
              <a:stCxn id="63" idx="2"/>
              <a:endCxn id="63" idx="6"/>
            </p:cNvCxnSpPr>
            <p:nvPr/>
          </p:nvCxnSpPr>
          <p:spPr>
            <a:xfrm>
              <a:off x="4184073" y="2019993"/>
              <a:ext cx="338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ep 65"/>
          <p:cNvGrpSpPr/>
          <p:nvPr/>
        </p:nvGrpSpPr>
        <p:grpSpPr>
          <a:xfrm>
            <a:off x="6967969" y="833021"/>
            <a:ext cx="176208" cy="176208"/>
            <a:chOff x="4184073" y="1850967"/>
            <a:chExt cx="338051" cy="338051"/>
          </a:xfrm>
        </p:grpSpPr>
        <p:sp>
          <p:nvSpPr>
            <p:cNvPr id="67" name="Ovaal 66"/>
            <p:cNvSpPr/>
            <p:nvPr/>
          </p:nvSpPr>
          <p:spPr>
            <a:xfrm>
              <a:off x="4184073" y="1850967"/>
              <a:ext cx="338051" cy="3380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Ovaal 67"/>
            <p:cNvSpPr/>
            <p:nvPr/>
          </p:nvSpPr>
          <p:spPr>
            <a:xfrm>
              <a:off x="4267200" y="1850967"/>
              <a:ext cx="174567" cy="33805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9" name="Rechte verbindingslijn 68"/>
            <p:cNvCxnSpPr>
              <a:stCxn id="67" idx="2"/>
              <a:endCxn id="67" idx="6"/>
            </p:cNvCxnSpPr>
            <p:nvPr/>
          </p:nvCxnSpPr>
          <p:spPr>
            <a:xfrm>
              <a:off x="4184073" y="2019993"/>
              <a:ext cx="338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ep 69"/>
          <p:cNvGrpSpPr/>
          <p:nvPr/>
        </p:nvGrpSpPr>
        <p:grpSpPr>
          <a:xfrm>
            <a:off x="8313221" y="1802774"/>
            <a:ext cx="176208" cy="176208"/>
            <a:chOff x="4184073" y="1850967"/>
            <a:chExt cx="338051" cy="338051"/>
          </a:xfrm>
        </p:grpSpPr>
        <p:sp>
          <p:nvSpPr>
            <p:cNvPr id="71" name="Ovaal 70"/>
            <p:cNvSpPr/>
            <p:nvPr/>
          </p:nvSpPr>
          <p:spPr>
            <a:xfrm>
              <a:off x="4184073" y="1850967"/>
              <a:ext cx="338051" cy="3380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Ovaal 71"/>
            <p:cNvSpPr/>
            <p:nvPr/>
          </p:nvSpPr>
          <p:spPr>
            <a:xfrm>
              <a:off x="4267200" y="1850967"/>
              <a:ext cx="174567" cy="33805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3" name="Rechte verbindingslijn 72"/>
            <p:cNvCxnSpPr>
              <a:stCxn id="71" idx="2"/>
              <a:endCxn id="71" idx="6"/>
            </p:cNvCxnSpPr>
            <p:nvPr/>
          </p:nvCxnSpPr>
          <p:spPr>
            <a:xfrm>
              <a:off x="4184073" y="2019993"/>
              <a:ext cx="338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ep 73"/>
          <p:cNvGrpSpPr/>
          <p:nvPr/>
        </p:nvGrpSpPr>
        <p:grpSpPr>
          <a:xfrm>
            <a:off x="8238454" y="3827727"/>
            <a:ext cx="176208" cy="176208"/>
            <a:chOff x="4184073" y="1850967"/>
            <a:chExt cx="338051" cy="338051"/>
          </a:xfrm>
        </p:grpSpPr>
        <p:sp>
          <p:nvSpPr>
            <p:cNvPr id="75" name="Ovaal 74"/>
            <p:cNvSpPr/>
            <p:nvPr/>
          </p:nvSpPr>
          <p:spPr>
            <a:xfrm>
              <a:off x="4184073" y="1850967"/>
              <a:ext cx="338051" cy="3380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Ovaal 75"/>
            <p:cNvSpPr/>
            <p:nvPr/>
          </p:nvSpPr>
          <p:spPr>
            <a:xfrm>
              <a:off x="4267200" y="1850967"/>
              <a:ext cx="174567" cy="33805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7" name="Rechte verbindingslijn 76"/>
            <p:cNvCxnSpPr>
              <a:stCxn id="75" idx="2"/>
              <a:endCxn id="75" idx="6"/>
            </p:cNvCxnSpPr>
            <p:nvPr/>
          </p:nvCxnSpPr>
          <p:spPr>
            <a:xfrm>
              <a:off x="4184073" y="2019993"/>
              <a:ext cx="338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ep 81"/>
          <p:cNvGrpSpPr/>
          <p:nvPr/>
        </p:nvGrpSpPr>
        <p:grpSpPr>
          <a:xfrm>
            <a:off x="6983555" y="2119440"/>
            <a:ext cx="176208" cy="176208"/>
            <a:chOff x="4184073" y="1850967"/>
            <a:chExt cx="338051" cy="338051"/>
          </a:xfrm>
        </p:grpSpPr>
        <p:sp>
          <p:nvSpPr>
            <p:cNvPr id="83" name="Ovaal 82"/>
            <p:cNvSpPr/>
            <p:nvPr/>
          </p:nvSpPr>
          <p:spPr>
            <a:xfrm>
              <a:off x="4184073" y="1850967"/>
              <a:ext cx="338051" cy="3380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Ovaal 83"/>
            <p:cNvSpPr/>
            <p:nvPr/>
          </p:nvSpPr>
          <p:spPr>
            <a:xfrm>
              <a:off x="4267200" y="1850967"/>
              <a:ext cx="174567" cy="33805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85" name="Rechte verbindingslijn 84"/>
            <p:cNvCxnSpPr>
              <a:stCxn id="83" idx="2"/>
              <a:endCxn id="83" idx="6"/>
            </p:cNvCxnSpPr>
            <p:nvPr/>
          </p:nvCxnSpPr>
          <p:spPr>
            <a:xfrm>
              <a:off x="4184073" y="2019993"/>
              <a:ext cx="338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0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al 14"/>
          <p:cNvSpPr/>
          <p:nvPr/>
        </p:nvSpPr>
        <p:spPr>
          <a:xfrm>
            <a:off x="789688" y="1778484"/>
            <a:ext cx="3263697" cy="191631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3101396" y="2551454"/>
            <a:ext cx="3563809" cy="1916310"/>
          </a:xfrm>
          <a:prstGeom prst="ellipse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/>
          <p:cNvSpPr/>
          <p:nvPr/>
        </p:nvSpPr>
        <p:spPr>
          <a:xfrm>
            <a:off x="3409818" y="1005513"/>
            <a:ext cx="3420639" cy="1916310"/>
          </a:xfrm>
          <a:prstGeom prst="ellipse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Legal </a:t>
            </a:r>
            <a:r>
              <a:rPr lang="nl-NL" dirty="0" err="1" smtClean="0"/>
              <a:t>Reliability</a:t>
            </a:r>
            <a:r>
              <a:rPr lang="nl-NL" dirty="0" smtClean="0"/>
              <a:t> </a:t>
            </a:r>
            <a:r>
              <a:rPr lang="nl-NL" dirty="0" err="1" smtClean="0"/>
              <a:t>Cadastre</a:t>
            </a:r>
            <a:r>
              <a:rPr lang="nl-NL" dirty="0" smtClean="0"/>
              <a:t> (NL-case)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sp>
        <p:nvSpPr>
          <p:cNvPr id="3" name="Rechthoek 2"/>
          <p:cNvSpPr/>
          <p:nvPr/>
        </p:nvSpPr>
        <p:spPr>
          <a:xfrm>
            <a:off x="3779609" y="1958800"/>
            <a:ext cx="2907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  <a:r>
              <a:rPr lang="nl-NL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nl-NL" sz="2400" dirty="0"/>
          </a:p>
        </p:txBody>
      </p:sp>
      <p:sp>
        <p:nvSpPr>
          <p:cNvPr id="10" name="Rechthoek 9"/>
          <p:cNvSpPr/>
          <p:nvPr/>
        </p:nvSpPr>
        <p:spPr>
          <a:xfrm>
            <a:off x="1190451" y="2496872"/>
            <a:ext cx="2462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 </a:t>
            </a:r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nl-NL" sz="2400" dirty="0"/>
          </a:p>
        </p:txBody>
      </p:sp>
      <p:sp>
        <p:nvSpPr>
          <p:cNvPr id="11" name="Rechthoek 10"/>
          <p:cNvSpPr/>
          <p:nvPr/>
        </p:nvSpPr>
        <p:spPr>
          <a:xfrm>
            <a:off x="3190910" y="3220514"/>
            <a:ext cx="3364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  <a:r>
              <a:rPr lang="nl-NL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nl-NL" sz="2400" dirty="0"/>
          </a:p>
        </p:txBody>
      </p:sp>
      <p:sp>
        <p:nvSpPr>
          <p:cNvPr id="12" name="Tekstvak 11"/>
          <p:cNvSpPr txBox="1"/>
          <p:nvPr/>
        </p:nvSpPr>
        <p:spPr>
          <a:xfrm>
            <a:off x="4730438" y="3672671"/>
            <a:ext cx="2915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 smtClean="0">
                <a:solidFill>
                  <a:srgbClr val="FF0000"/>
                </a:solidFill>
              </a:rPr>
              <a:t>Yes</a:t>
            </a:r>
          </a:p>
          <a:p>
            <a:r>
              <a:rPr lang="nl-NL" sz="1600" b="1" i="1" dirty="0" err="1">
                <a:solidFill>
                  <a:srgbClr val="FF0000"/>
                </a:solidFill>
              </a:rPr>
              <a:t>m</a:t>
            </a:r>
            <a:r>
              <a:rPr lang="nl-NL" sz="1600" b="1" i="1" dirty="0" err="1" smtClean="0">
                <a:solidFill>
                  <a:srgbClr val="FF0000"/>
                </a:solidFill>
              </a:rPr>
              <a:t>andatory</a:t>
            </a:r>
            <a:r>
              <a:rPr lang="nl-NL" sz="1600" b="1" i="1" dirty="0" smtClean="0">
                <a:solidFill>
                  <a:srgbClr val="FF0000"/>
                </a:solidFill>
              </a:rPr>
              <a:t>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use</a:t>
            </a:r>
            <a:r>
              <a:rPr lang="nl-NL" sz="1600" b="1" i="1" dirty="0" smtClean="0">
                <a:solidFill>
                  <a:srgbClr val="FF0000"/>
                </a:solidFill>
              </a:rPr>
              <a:t>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and</a:t>
            </a:r>
            <a:r>
              <a:rPr lang="nl-NL" sz="1600" b="1" i="1" dirty="0" smtClean="0">
                <a:solidFill>
                  <a:srgbClr val="FF0000"/>
                </a:solidFill>
              </a:rPr>
              <a:t/>
            </a:r>
            <a:br>
              <a:rPr lang="nl-NL" sz="1600" b="1" i="1" dirty="0" smtClean="0">
                <a:solidFill>
                  <a:srgbClr val="FF0000"/>
                </a:solidFill>
              </a:rPr>
            </a:br>
            <a:r>
              <a:rPr lang="nl-NL" sz="1600" b="1" i="1" dirty="0" err="1" smtClean="0">
                <a:solidFill>
                  <a:srgbClr val="FF0000"/>
                </a:solidFill>
              </a:rPr>
              <a:t>assumption</a:t>
            </a:r>
            <a:r>
              <a:rPr lang="nl-NL" sz="1600" b="1" i="1" dirty="0" smtClean="0">
                <a:solidFill>
                  <a:srgbClr val="FF0000"/>
                </a:solidFill>
              </a:rPr>
              <a:t> of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correctness</a:t>
            </a:r>
            <a:endParaRPr lang="nl-NL" sz="1600" b="1" i="1" dirty="0">
              <a:solidFill>
                <a:srgbClr val="FF000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71545" y="2818834"/>
            <a:ext cx="2397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 smtClean="0">
                <a:solidFill>
                  <a:srgbClr val="FF0000"/>
                </a:solidFill>
              </a:rPr>
              <a:t>No</a:t>
            </a:r>
          </a:p>
          <a:p>
            <a:r>
              <a:rPr lang="nl-NL" sz="1600" b="1" i="1" dirty="0">
                <a:solidFill>
                  <a:srgbClr val="FF0000"/>
                </a:solidFill>
              </a:rPr>
              <a:t>b</a:t>
            </a:r>
            <a:r>
              <a:rPr lang="nl-NL" sz="1600" b="1" i="1" dirty="0" smtClean="0">
                <a:solidFill>
                  <a:srgbClr val="FF0000"/>
                </a:solidFill>
              </a:rPr>
              <a:t>ut </a:t>
            </a:r>
            <a:r>
              <a:rPr lang="nl-NL" sz="1600" b="1" i="1" dirty="0" smtClean="0">
                <a:solidFill>
                  <a:srgbClr val="FF0000"/>
                </a:solidFill>
              </a:rPr>
              <a:t>high level of trust in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cadastre</a:t>
            </a:r>
            <a:r>
              <a:rPr lang="nl-NL" sz="1600" b="1" i="1" dirty="0" smtClean="0">
                <a:solidFill>
                  <a:srgbClr val="FF0000"/>
                </a:solidFill>
              </a:rPr>
              <a:t>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function</a:t>
            </a:r>
            <a:endParaRPr lang="nl-NL" sz="1600" b="1" i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120137" y="896971"/>
            <a:ext cx="3818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 smtClean="0">
                <a:solidFill>
                  <a:srgbClr val="FF0000"/>
                </a:solidFill>
              </a:rPr>
              <a:t>No</a:t>
            </a:r>
          </a:p>
          <a:p>
            <a:r>
              <a:rPr lang="nl-NL" sz="1600" b="1" i="1" dirty="0">
                <a:solidFill>
                  <a:srgbClr val="FF0000"/>
                </a:solidFill>
              </a:rPr>
              <a:t>b</a:t>
            </a:r>
            <a:r>
              <a:rPr lang="nl-NL" sz="1600" b="1" i="1" dirty="0" smtClean="0">
                <a:solidFill>
                  <a:srgbClr val="FF0000"/>
                </a:solidFill>
              </a:rPr>
              <a:t>ut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often</a:t>
            </a:r>
            <a:r>
              <a:rPr lang="nl-NL" sz="1600" b="1" i="1" dirty="0" smtClean="0">
                <a:solidFill>
                  <a:srgbClr val="FF0000"/>
                </a:solidFill>
              </a:rPr>
              <a:t>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registration</a:t>
            </a:r>
            <a:r>
              <a:rPr lang="nl-NL" sz="1600" b="1" i="1" dirty="0" smtClean="0">
                <a:solidFill>
                  <a:srgbClr val="FF0000"/>
                </a:solidFill>
              </a:rPr>
              <a:t>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mandatory</a:t>
            </a:r>
            <a:r>
              <a:rPr lang="nl-NL" sz="1600" b="1" i="1" dirty="0" smtClean="0">
                <a:solidFill>
                  <a:srgbClr val="FF0000"/>
                </a:solidFill>
              </a:rPr>
              <a:t> 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and</a:t>
            </a:r>
            <a:r>
              <a:rPr lang="nl-NL" sz="1600" b="1" i="1" dirty="0" smtClean="0">
                <a:solidFill>
                  <a:srgbClr val="FF0000"/>
                </a:solidFill>
              </a:rPr>
              <a:t>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consequences</a:t>
            </a:r>
            <a:r>
              <a:rPr lang="nl-NL" sz="1600" b="1" i="1" dirty="0" smtClean="0">
                <a:solidFill>
                  <a:srgbClr val="FF0000"/>
                </a:solidFill>
              </a:rPr>
              <a:t> of non </a:t>
            </a:r>
            <a:r>
              <a:rPr lang="nl-NL" sz="1600" b="1" i="1" dirty="0" err="1" smtClean="0">
                <a:solidFill>
                  <a:srgbClr val="FF0000"/>
                </a:solidFill>
              </a:rPr>
              <a:t>registration</a:t>
            </a:r>
            <a:endParaRPr lang="nl-NL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Data </a:t>
            </a:r>
            <a:r>
              <a:rPr lang="nl-NL" dirty="0" err="1" smtClean="0"/>
              <a:t>driven</a:t>
            </a:r>
            <a:r>
              <a:rPr lang="nl-NL" dirty="0" smtClean="0"/>
              <a:t> society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  <a:p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207198" y="1670891"/>
            <a:ext cx="7207154" cy="565533"/>
          </a:xfrm>
        </p:spPr>
        <p:txBody>
          <a:bodyPr>
            <a:normAutofit/>
          </a:bodyPr>
          <a:lstStyle/>
          <a:p>
            <a:r>
              <a:rPr lang="nl-NL" sz="2400" i="1" dirty="0" err="1" smtClean="0">
                <a:solidFill>
                  <a:srgbClr val="0093BE"/>
                </a:solidFill>
              </a:rPr>
              <a:t>From</a:t>
            </a:r>
            <a:r>
              <a:rPr lang="nl-NL" sz="2400" i="1" dirty="0" smtClean="0">
                <a:solidFill>
                  <a:srgbClr val="0093BE"/>
                </a:solidFill>
              </a:rPr>
              <a:t> the </a:t>
            </a:r>
            <a:r>
              <a:rPr lang="nl-NL" sz="2400" i="1" dirty="0" err="1" smtClean="0">
                <a:solidFill>
                  <a:srgbClr val="0093BE"/>
                </a:solidFill>
              </a:rPr>
              <a:t>world</a:t>
            </a:r>
            <a:r>
              <a:rPr lang="nl-NL" sz="2400" i="1" dirty="0" smtClean="0">
                <a:solidFill>
                  <a:srgbClr val="0093BE"/>
                </a:solidFill>
              </a:rPr>
              <a:t> of </a:t>
            </a:r>
            <a:r>
              <a:rPr lang="nl-NL" sz="2400" i="1" dirty="0" err="1" smtClean="0">
                <a:solidFill>
                  <a:srgbClr val="0093BE"/>
                </a:solidFill>
              </a:rPr>
              <a:t>quality</a:t>
            </a:r>
            <a:r>
              <a:rPr lang="nl-NL" sz="2400" i="1" dirty="0" smtClean="0">
                <a:solidFill>
                  <a:srgbClr val="0093BE"/>
                </a:solidFill>
              </a:rPr>
              <a:t> management</a:t>
            </a:r>
            <a:endParaRPr lang="nl-NL" sz="2400" i="1" dirty="0">
              <a:solidFill>
                <a:srgbClr val="0093BE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75979" y="2476162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>
                <a:solidFill>
                  <a:srgbClr val="0093BE"/>
                </a:solidFill>
              </a:rPr>
              <a:t>“In God we trust; </a:t>
            </a:r>
            <a:r>
              <a:rPr lang="nl-NL" sz="2800" b="1" i="1" dirty="0" err="1" smtClean="0">
                <a:solidFill>
                  <a:srgbClr val="0093BE"/>
                </a:solidFill>
              </a:rPr>
              <a:t>all</a:t>
            </a:r>
            <a:r>
              <a:rPr lang="nl-NL" sz="2800" b="1" i="1" dirty="0" smtClean="0">
                <a:solidFill>
                  <a:srgbClr val="0093BE"/>
                </a:solidFill>
              </a:rPr>
              <a:t> </a:t>
            </a:r>
            <a:r>
              <a:rPr lang="nl-NL" sz="2800" b="1" i="1" dirty="0" err="1" smtClean="0">
                <a:solidFill>
                  <a:srgbClr val="0093BE"/>
                </a:solidFill>
              </a:rPr>
              <a:t>others</a:t>
            </a:r>
            <a:r>
              <a:rPr lang="nl-NL" sz="2800" b="1" i="1" dirty="0" smtClean="0">
                <a:solidFill>
                  <a:srgbClr val="0093BE"/>
                </a:solidFill>
              </a:rPr>
              <a:t> </a:t>
            </a:r>
            <a:r>
              <a:rPr lang="nl-NL" sz="2800" b="1" i="1" dirty="0" err="1" smtClean="0">
                <a:solidFill>
                  <a:srgbClr val="0093BE"/>
                </a:solidFill>
              </a:rPr>
              <a:t>need</a:t>
            </a:r>
            <a:r>
              <a:rPr lang="nl-NL" sz="2800" b="1" i="1" dirty="0" smtClean="0">
                <a:solidFill>
                  <a:srgbClr val="0093BE"/>
                </a:solidFill>
              </a:rPr>
              <a:t> </a:t>
            </a:r>
            <a:r>
              <a:rPr lang="nl-NL" sz="2800" b="1" i="1" dirty="0" err="1">
                <a:solidFill>
                  <a:srgbClr val="0093BE"/>
                </a:solidFill>
              </a:rPr>
              <a:t>to</a:t>
            </a:r>
            <a:r>
              <a:rPr lang="nl-NL" sz="2800" b="1" i="1" dirty="0">
                <a:solidFill>
                  <a:srgbClr val="0093BE"/>
                </a:solidFill>
              </a:rPr>
              <a:t> </a:t>
            </a:r>
            <a:r>
              <a:rPr lang="nl-NL" sz="2800" b="1" i="1" dirty="0" err="1">
                <a:solidFill>
                  <a:srgbClr val="0093BE"/>
                </a:solidFill>
              </a:rPr>
              <a:t>bring</a:t>
            </a:r>
            <a:r>
              <a:rPr lang="nl-NL" sz="2800" b="1" i="1" dirty="0">
                <a:solidFill>
                  <a:srgbClr val="0093BE"/>
                </a:solidFill>
              </a:rPr>
              <a:t> data”</a:t>
            </a:r>
            <a:endParaRPr lang="nl-NL" sz="2800" dirty="0"/>
          </a:p>
        </p:txBody>
      </p:sp>
      <p:sp>
        <p:nvSpPr>
          <p:cNvPr id="7" name="Tekstvak 6"/>
          <p:cNvSpPr txBox="1"/>
          <p:nvPr/>
        </p:nvSpPr>
        <p:spPr>
          <a:xfrm>
            <a:off x="5755590" y="2976812"/>
            <a:ext cx="2547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i="1" dirty="0">
                <a:solidFill>
                  <a:srgbClr val="0093BE"/>
                </a:solidFill>
              </a:rPr>
              <a:t>Quote of W. Edwards </a:t>
            </a:r>
            <a:r>
              <a:rPr lang="nl-NL" sz="1400" i="1" dirty="0" err="1">
                <a:solidFill>
                  <a:srgbClr val="0093BE"/>
                </a:solidFill>
              </a:rPr>
              <a:t>Deming</a:t>
            </a:r>
            <a:endParaRPr lang="nl-NL" sz="1400" i="1" dirty="0">
              <a:solidFill>
                <a:srgbClr val="0093BE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884110" y="3632423"/>
            <a:ext cx="4290196" cy="56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3BE"/>
              </a:buClr>
              <a:buFont typeface="Wingdings" panose="05000000000000000000" pitchFamily="2" charset="2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3BE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i="1" dirty="0" err="1" smtClean="0">
                <a:solidFill>
                  <a:srgbClr val="0093BE"/>
                </a:solidFill>
              </a:rPr>
              <a:t>To</a:t>
            </a:r>
            <a:r>
              <a:rPr lang="nl-NL" sz="2400" i="1" dirty="0" smtClean="0">
                <a:solidFill>
                  <a:srgbClr val="0093BE"/>
                </a:solidFill>
              </a:rPr>
              <a:t> the </a:t>
            </a:r>
            <a:r>
              <a:rPr lang="nl-NL" sz="2400" i="1" dirty="0" err="1" smtClean="0">
                <a:solidFill>
                  <a:srgbClr val="0093BE"/>
                </a:solidFill>
              </a:rPr>
              <a:t>world</a:t>
            </a:r>
            <a:r>
              <a:rPr lang="nl-NL" sz="2400" i="1" dirty="0" smtClean="0">
                <a:solidFill>
                  <a:srgbClr val="0093BE"/>
                </a:solidFill>
              </a:rPr>
              <a:t> of digital society</a:t>
            </a:r>
          </a:p>
          <a:p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Relations </a:t>
            </a:r>
            <a:r>
              <a:rPr lang="nl-NL" dirty="0" err="1" smtClean="0"/>
              <a:t>between</a:t>
            </a:r>
            <a:r>
              <a:rPr lang="nl-NL" dirty="0" smtClean="0"/>
              <a:t> the different </a:t>
            </a:r>
            <a:r>
              <a:rPr lang="nl-NL" dirty="0" err="1" smtClean="0"/>
              <a:t>worlds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grpSp>
        <p:nvGrpSpPr>
          <p:cNvPr id="28" name="Groep 27"/>
          <p:cNvGrpSpPr/>
          <p:nvPr/>
        </p:nvGrpSpPr>
        <p:grpSpPr>
          <a:xfrm>
            <a:off x="1217962" y="1412161"/>
            <a:ext cx="815248" cy="815248"/>
            <a:chOff x="4212791" y="1321261"/>
            <a:chExt cx="815248" cy="815248"/>
          </a:xfrm>
        </p:grpSpPr>
        <p:sp>
          <p:nvSpPr>
            <p:cNvPr id="3" name="Ovaal 2"/>
            <p:cNvSpPr/>
            <p:nvPr/>
          </p:nvSpPr>
          <p:spPr>
            <a:xfrm>
              <a:off x="4212791" y="1321261"/>
              <a:ext cx="815248" cy="81524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Explosie 1 5"/>
            <p:cNvSpPr/>
            <p:nvPr/>
          </p:nvSpPr>
          <p:spPr>
            <a:xfrm>
              <a:off x="4406747" y="1552615"/>
              <a:ext cx="484742" cy="374573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3811413" y="1401055"/>
            <a:ext cx="815248" cy="815248"/>
            <a:chOff x="5298769" y="1332278"/>
            <a:chExt cx="815248" cy="815248"/>
          </a:xfrm>
        </p:grpSpPr>
        <p:sp>
          <p:nvSpPr>
            <p:cNvPr id="7" name="Ovaal 6"/>
            <p:cNvSpPr/>
            <p:nvPr/>
          </p:nvSpPr>
          <p:spPr>
            <a:xfrm>
              <a:off x="5298769" y="1332278"/>
              <a:ext cx="815248" cy="815248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Explosie 1 7"/>
            <p:cNvSpPr/>
            <p:nvPr/>
          </p:nvSpPr>
          <p:spPr>
            <a:xfrm>
              <a:off x="5464022" y="1552615"/>
              <a:ext cx="484742" cy="374573"/>
            </a:xfrm>
            <a:prstGeom prst="irregularSeal1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3817949" y="2935981"/>
            <a:ext cx="815248" cy="815248"/>
            <a:chOff x="5199617" y="2356847"/>
            <a:chExt cx="815248" cy="815248"/>
          </a:xfrm>
        </p:grpSpPr>
        <p:sp>
          <p:nvSpPr>
            <p:cNvPr id="9" name="Ovaal 8"/>
            <p:cNvSpPr/>
            <p:nvPr/>
          </p:nvSpPr>
          <p:spPr>
            <a:xfrm>
              <a:off x="5199617" y="2356847"/>
              <a:ext cx="815248" cy="8152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Explosie 1 9"/>
            <p:cNvSpPr/>
            <p:nvPr/>
          </p:nvSpPr>
          <p:spPr>
            <a:xfrm>
              <a:off x="5364870" y="2577184"/>
              <a:ext cx="484742" cy="3745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Ovaal 12"/>
          <p:cNvSpPr/>
          <p:nvPr/>
        </p:nvSpPr>
        <p:spPr>
          <a:xfrm>
            <a:off x="1217962" y="2950208"/>
            <a:ext cx="815248" cy="8152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0" name="Groep 29"/>
          <p:cNvGrpSpPr/>
          <p:nvPr/>
        </p:nvGrpSpPr>
        <p:grpSpPr>
          <a:xfrm>
            <a:off x="6397772" y="1393081"/>
            <a:ext cx="815248" cy="815248"/>
            <a:chOff x="6455196" y="1332278"/>
            <a:chExt cx="815248" cy="815248"/>
          </a:xfrm>
        </p:grpSpPr>
        <p:sp>
          <p:nvSpPr>
            <p:cNvPr id="15" name="Ovaal 14"/>
            <p:cNvSpPr/>
            <p:nvPr/>
          </p:nvSpPr>
          <p:spPr>
            <a:xfrm>
              <a:off x="6455196" y="1332278"/>
              <a:ext cx="815248" cy="815248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Ovaal 16"/>
            <p:cNvSpPr/>
            <p:nvPr/>
          </p:nvSpPr>
          <p:spPr>
            <a:xfrm>
              <a:off x="6675275" y="1552615"/>
              <a:ext cx="375090" cy="40745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6376513" y="2910954"/>
            <a:ext cx="815248" cy="815248"/>
            <a:chOff x="6290287" y="2516728"/>
            <a:chExt cx="815248" cy="815248"/>
          </a:xfrm>
        </p:grpSpPr>
        <p:sp>
          <p:nvSpPr>
            <p:cNvPr id="11" name="Ovaal 10"/>
            <p:cNvSpPr/>
            <p:nvPr/>
          </p:nvSpPr>
          <p:spPr>
            <a:xfrm>
              <a:off x="6290287" y="2516728"/>
              <a:ext cx="815248" cy="8152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2" name="Groep 21"/>
            <p:cNvGrpSpPr/>
            <p:nvPr/>
          </p:nvGrpSpPr>
          <p:grpSpPr>
            <a:xfrm>
              <a:off x="6376390" y="2577184"/>
              <a:ext cx="685560" cy="611178"/>
              <a:chOff x="6320067" y="3480188"/>
              <a:chExt cx="685560" cy="611178"/>
            </a:xfrm>
          </p:grpSpPr>
          <p:sp>
            <p:nvSpPr>
              <p:cNvPr id="18" name="Ovaal 17"/>
              <p:cNvSpPr/>
              <p:nvPr/>
            </p:nvSpPr>
            <p:spPr>
              <a:xfrm>
                <a:off x="6320067" y="3683914"/>
                <a:ext cx="375090" cy="407452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6475302" y="3480188"/>
                <a:ext cx="375090" cy="407452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Ovaal 19"/>
              <p:cNvSpPr/>
              <p:nvPr/>
            </p:nvSpPr>
            <p:spPr>
              <a:xfrm>
                <a:off x="6630537" y="3683914"/>
                <a:ext cx="375090" cy="407452"/>
              </a:xfrm>
              <a:prstGeom prst="ellipse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3" name="Rechthoek 22"/>
          <p:cNvSpPr/>
          <p:nvPr/>
        </p:nvSpPr>
        <p:spPr>
          <a:xfrm>
            <a:off x="6519099" y="3801580"/>
            <a:ext cx="551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</a:t>
            </a:r>
            <a:r>
              <a:rPr lang="en-US" sz="1400" b="1" dirty="0" smtClean="0"/>
              <a:t>ata</a:t>
            </a:r>
            <a:endParaRPr lang="en-US" sz="1400" b="1" dirty="0"/>
          </a:p>
        </p:txBody>
      </p:sp>
      <p:sp>
        <p:nvSpPr>
          <p:cNvPr id="24" name="Rechthoek 23"/>
          <p:cNvSpPr/>
          <p:nvPr/>
        </p:nvSpPr>
        <p:spPr>
          <a:xfrm>
            <a:off x="3334474" y="4287863"/>
            <a:ext cx="5559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Source: Best practices for meaningful connected computing (www.bp4mc2.org)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6805396" y="2420609"/>
            <a:ext cx="1168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</a:t>
            </a:r>
            <a:r>
              <a:rPr lang="en-US" sz="1400" b="1" dirty="0" smtClean="0"/>
              <a:t>ompliancy</a:t>
            </a:r>
            <a:endParaRPr lang="en-US" sz="1400" b="1" dirty="0"/>
          </a:p>
        </p:txBody>
      </p:sp>
      <p:sp>
        <p:nvSpPr>
          <p:cNvPr id="26" name="Rechthoek 25"/>
          <p:cNvSpPr/>
          <p:nvPr/>
        </p:nvSpPr>
        <p:spPr>
          <a:xfrm>
            <a:off x="6056082" y="1055076"/>
            <a:ext cx="156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i</a:t>
            </a:r>
            <a:r>
              <a:rPr lang="en-US" sz="1400" b="1" dirty="0" smtClean="0"/>
              <a:t>nstitutional fact</a:t>
            </a:r>
            <a:endParaRPr lang="en-US" sz="1400" b="1" dirty="0"/>
          </a:p>
        </p:txBody>
      </p:sp>
      <p:sp>
        <p:nvSpPr>
          <p:cNvPr id="27" name="Rechthoek 26"/>
          <p:cNvSpPr/>
          <p:nvPr/>
        </p:nvSpPr>
        <p:spPr>
          <a:xfrm>
            <a:off x="3369409" y="223608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i</a:t>
            </a:r>
            <a:r>
              <a:rPr lang="en-US" sz="1400" b="1" dirty="0" smtClean="0"/>
              <a:t>nstitutional event</a:t>
            </a:r>
            <a:endParaRPr lang="en-US" sz="1400" b="1" dirty="0"/>
          </a:p>
        </p:txBody>
      </p:sp>
      <p:sp>
        <p:nvSpPr>
          <p:cNvPr id="33" name="Lachebekje 32"/>
          <p:cNvSpPr/>
          <p:nvPr/>
        </p:nvSpPr>
        <p:spPr>
          <a:xfrm>
            <a:off x="1382875" y="3114267"/>
            <a:ext cx="485422" cy="485422"/>
          </a:xfrm>
          <a:prstGeom prst="smileyFac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met pijl 34"/>
          <p:cNvCxnSpPr>
            <a:stCxn id="3" idx="6"/>
            <a:endCxn id="7" idx="2"/>
          </p:cNvCxnSpPr>
          <p:nvPr/>
        </p:nvCxnSpPr>
        <p:spPr>
          <a:xfrm flipV="1">
            <a:off x="2033210" y="1808679"/>
            <a:ext cx="1778203" cy="1110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 flipV="1">
            <a:off x="2032713" y="3367756"/>
            <a:ext cx="1778203" cy="1110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>
            <a:endCxn id="13" idx="0"/>
          </p:cNvCxnSpPr>
          <p:nvPr/>
        </p:nvCxnSpPr>
        <p:spPr>
          <a:xfrm>
            <a:off x="1625022" y="2227409"/>
            <a:ext cx="564" cy="72279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/>
          <p:nvPr/>
        </p:nvCxnSpPr>
        <p:spPr>
          <a:xfrm flipV="1">
            <a:off x="4643310" y="1797572"/>
            <a:ext cx="1778203" cy="111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/>
          <p:cNvCxnSpPr/>
          <p:nvPr/>
        </p:nvCxnSpPr>
        <p:spPr>
          <a:xfrm flipV="1">
            <a:off x="4640230" y="3367756"/>
            <a:ext cx="1778203" cy="111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/>
          <p:cNvCxnSpPr>
            <a:stCxn id="15" idx="4"/>
            <a:endCxn id="11" idx="0"/>
          </p:cNvCxnSpPr>
          <p:nvPr/>
        </p:nvCxnSpPr>
        <p:spPr>
          <a:xfrm flipH="1">
            <a:off x="6784137" y="2208329"/>
            <a:ext cx="21259" cy="70262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hoek 50"/>
          <p:cNvSpPr/>
          <p:nvPr/>
        </p:nvSpPr>
        <p:spPr>
          <a:xfrm>
            <a:off x="1330394" y="3858999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actor</a:t>
            </a:r>
            <a:endParaRPr lang="en-US" sz="1400" b="1" dirty="0"/>
          </a:p>
        </p:txBody>
      </p:sp>
      <p:sp>
        <p:nvSpPr>
          <p:cNvPr id="52" name="Rechthoek 51"/>
          <p:cNvSpPr/>
          <p:nvPr/>
        </p:nvSpPr>
        <p:spPr>
          <a:xfrm>
            <a:off x="1162078" y="1026682"/>
            <a:ext cx="95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l</a:t>
            </a:r>
            <a:r>
              <a:rPr lang="en-US" sz="1400" b="1" dirty="0" smtClean="0"/>
              <a:t>ife event</a:t>
            </a:r>
            <a:endParaRPr lang="en-US" sz="1400" b="1" dirty="0"/>
          </a:p>
        </p:txBody>
      </p:sp>
      <p:sp>
        <p:nvSpPr>
          <p:cNvPr id="53" name="Rechthoek 52"/>
          <p:cNvSpPr/>
          <p:nvPr/>
        </p:nvSpPr>
        <p:spPr>
          <a:xfrm>
            <a:off x="3268419" y="2625904"/>
            <a:ext cx="1914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administrative event</a:t>
            </a:r>
            <a:endParaRPr lang="en-US" sz="1400" b="1" dirty="0"/>
          </a:p>
        </p:txBody>
      </p:sp>
      <p:sp>
        <p:nvSpPr>
          <p:cNvPr id="54" name="Rechthoek 53"/>
          <p:cNvSpPr/>
          <p:nvPr/>
        </p:nvSpPr>
        <p:spPr>
          <a:xfrm>
            <a:off x="5027249" y="3059390"/>
            <a:ext cx="979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r</a:t>
            </a:r>
            <a:r>
              <a:rPr lang="en-US" sz="1400" b="1" dirty="0" smtClean="0"/>
              <a:t>esults in</a:t>
            </a:r>
            <a:endParaRPr lang="en-US" sz="1400" b="1" dirty="0"/>
          </a:p>
        </p:txBody>
      </p:sp>
      <p:sp>
        <p:nvSpPr>
          <p:cNvPr id="55" name="Rechthoek 54"/>
          <p:cNvSpPr/>
          <p:nvPr/>
        </p:nvSpPr>
        <p:spPr>
          <a:xfrm>
            <a:off x="5038179" y="1489792"/>
            <a:ext cx="979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r</a:t>
            </a:r>
            <a:r>
              <a:rPr lang="en-US" sz="1400" b="1" dirty="0" smtClean="0"/>
              <a:t>esults in</a:t>
            </a:r>
            <a:endParaRPr lang="en-US" sz="1400" b="1" dirty="0"/>
          </a:p>
        </p:txBody>
      </p:sp>
      <p:sp>
        <p:nvSpPr>
          <p:cNvPr id="56" name="Rechthoek 55"/>
          <p:cNvSpPr/>
          <p:nvPr/>
        </p:nvSpPr>
        <p:spPr>
          <a:xfrm>
            <a:off x="2451820" y="1501306"/>
            <a:ext cx="7906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causes</a:t>
            </a:r>
            <a:endParaRPr lang="en-US" sz="1400" b="1" dirty="0"/>
          </a:p>
        </p:txBody>
      </p:sp>
      <p:sp>
        <p:nvSpPr>
          <p:cNvPr id="57" name="Rechthoek 56"/>
          <p:cNvSpPr/>
          <p:nvPr/>
        </p:nvSpPr>
        <p:spPr>
          <a:xfrm>
            <a:off x="2526762" y="3059049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ensures</a:t>
            </a:r>
            <a:endParaRPr lang="en-US" sz="1400" b="1" dirty="0"/>
          </a:p>
        </p:txBody>
      </p:sp>
      <p:sp>
        <p:nvSpPr>
          <p:cNvPr id="58" name="Afgeronde rechthoek 57"/>
          <p:cNvSpPr/>
          <p:nvPr/>
        </p:nvSpPr>
        <p:spPr>
          <a:xfrm>
            <a:off x="2815785" y="3836864"/>
            <a:ext cx="1037377" cy="3077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Rechthoek 58"/>
          <p:cNvSpPr/>
          <p:nvPr/>
        </p:nvSpPr>
        <p:spPr>
          <a:xfrm>
            <a:off x="2791383" y="3825759"/>
            <a:ext cx="1138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processes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0" name="Afgeronde rechthoek 59"/>
          <p:cNvSpPr/>
          <p:nvPr/>
        </p:nvSpPr>
        <p:spPr>
          <a:xfrm>
            <a:off x="3150801" y="977893"/>
            <a:ext cx="660115" cy="3077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Rechthoek 60"/>
          <p:cNvSpPr/>
          <p:nvPr/>
        </p:nvSpPr>
        <p:spPr>
          <a:xfrm>
            <a:off x="3184648" y="979294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rules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63" name="Rechte verbindingslijn 62"/>
          <p:cNvCxnSpPr>
            <a:endCxn id="7" idx="1"/>
          </p:cNvCxnSpPr>
          <p:nvPr/>
        </p:nvCxnSpPr>
        <p:spPr>
          <a:xfrm>
            <a:off x="3797316" y="1285670"/>
            <a:ext cx="133487" cy="23477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66"/>
          <p:cNvCxnSpPr>
            <a:endCxn id="58" idx="0"/>
          </p:cNvCxnSpPr>
          <p:nvPr/>
        </p:nvCxnSpPr>
        <p:spPr>
          <a:xfrm flipH="1">
            <a:off x="3334474" y="3373309"/>
            <a:ext cx="156508" cy="463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3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jwt-20091119-0224k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73870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96913" y="4832350"/>
            <a:ext cx="2928937" cy="274638"/>
          </a:xfrm>
        </p:spPr>
        <p:txBody>
          <a:bodyPr/>
          <a:lstStyle/>
          <a:p>
            <a:pPr eaLnBrk="1" hangingPunct="1"/>
            <a:endParaRPr lang="nl-NL" altLang="nl-NL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418451" y="3161969"/>
            <a:ext cx="3651116" cy="1368720"/>
          </a:xfrm>
        </p:spPr>
        <p:txBody>
          <a:bodyPr>
            <a:normAutofit fontScale="90000"/>
          </a:bodyPr>
          <a:lstStyle/>
          <a:p>
            <a:pPr algn="l"/>
            <a:r>
              <a:rPr lang="nl-NL" altLang="nl-NL" sz="32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Cadastral</a:t>
            </a:r>
            <a:r>
              <a:rPr lang="nl-NL" altLang="nl-NL" sz="3200" dirty="0" smtClean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nl-NL" altLang="nl-NL" sz="3200" dirty="0" smtClean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nl-NL" altLang="nl-NL" sz="32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Surveying</a:t>
            </a:r>
            <a:r>
              <a:rPr lang="nl-NL" altLang="nl-NL" sz="3200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nl-NL" altLang="nl-NL" sz="32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nl-NL" altLang="nl-NL" sz="32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and</a:t>
            </a:r>
            <a:r>
              <a:rPr lang="nl-NL" altLang="nl-NL" sz="32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32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Mapping</a:t>
            </a:r>
            <a:endParaRPr lang="nl-NL" altLang="nl-NL" sz="3200" dirty="0" smtClean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Reliability of the </a:t>
            </a:r>
            <a:r>
              <a:rPr lang="en-US" dirty="0" err="1"/>
              <a:t>cadastre</a:t>
            </a:r>
            <a:r>
              <a:rPr lang="en-US" dirty="0"/>
              <a:t> in a digital world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96483"/>
            <a:ext cx="7886700" cy="4801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b">
            <a:spAutoFit/>
          </a:bodyPr>
          <a:lstStyle/>
          <a:p>
            <a:pPr algn="ctr" eaLnBrk="0" hangingPunct="0"/>
            <a:r>
              <a:rPr lang="nl-NL" sz="2800" b="1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Cadastral</a:t>
            </a:r>
            <a:r>
              <a:rPr lang="nl-NL" sz="2800" b="1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(index) map </a:t>
            </a:r>
            <a:r>
              <a:rPr lang="nl-NL" sz="2800" b="1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and</a:t>
            </a:r>
            <a:r>
              <a:rPr lang="nl-NL" sz="2800" b="1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nl-NL" sz="2800" b="1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</a:rPr>
              <a:t>boundaries</a:t>
            </a:r>
            <a:endParaRPr lang="nl-NL" sz="2800" b="1" dirty="0">
              <a:solidFill>
                <a:srgbClr val="0093BE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Content Placeholder 15"/>
          <p:cNvSpPr>
            <a:spLocks noGrp="1"/>
          </p:cNvSpPr>
          <p:nvPr>
            <p:ph idx="4294967295"/>
          </p:nvPr>
        </p:nvSpPr>
        <p:spPr>
          <a:xfrm>
            <a:off x="2225529" y="836985"/>
            <a:ext cx="4233842" cy="18933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Cadastral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Nationwide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</a:t>
            </a:r>
            <a:endParaRPr lang="nl-NL" sz="2000" dirty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dirty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1832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end of nineties</a:t>
            </a:r>
            <a:endParaRPr lang="nl-NL" sz="2000" dirty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526" y="819522"/>
            <a:ext cx="1840274" cy="244336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8" y="2041202"/>
            <a:ext cx="1880931" cy="2659727"/>
          </a:xfrm>
          <a:prstGeom prst="rect">
            <a:avLst/>
          </a:prstGeom>
        </p:spPr>
      </p:pic>
      <p:sp>
        <p:nvSpPr>
          <p:cNvPr id="9" name="Content Placeholder 15"/>
          <p:cNvSpPr txBox="1">
            <a:spLocks/>
          </p:cNvSpPr>
          <p:nvPr/>
        </p:nvSpPr>
        <p:spPr bwMode="auto">
          <a:xfrm>
            <a:off x="4865082" y="3203029"/>
            <a:ext cx="4233842" cy="162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</a:pP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Cadastral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boundaries</a:t>
            </a:r>
            <a:endParaRPr lang="nl-NL" sz="2000" dirty="0" smtClean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Archived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± 1880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field sheets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80.000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boundary</a:t>
            </a:r>
            <a:r>
              <a:rPr lang="nl-NL" sz="2000" dirty="0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dirty="0" err="1" smtClean="0">
                <a:solidFill>
                  <a:srgbClr val="0093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endParaRPr lang="nl-NL" sz="2000" dirty="0">
              <a:solidFill>
                <a:srgbClr val="0093B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2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daster test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3BE"/>
      </a:accent1>
      <a:accent2>
        <a:srgbClr val="004079"/>
      </a:accent2>
      <a:accent3>
        <a:srgbClr val="FF7400"/>
      </a:accent3>
      <a:accent4>
        <a:srgbClr val="079600"/>
      </a:accent4>
      <a:accent5>
        <a:srgbClr val="922997"/>
      </a:accent5>
      <a:accent6>
        <a:srgbClr val="F4EE00"/>
      </a:accent6>
      <a:hlink>
        <a:srgbClr val="0000FF"/>
      </a:hlink>
      <a:folHlink>
        <a:srgbClr val="0093BE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GE conference Lausanne 2017 Martin Salzmann.potx" id="{9A0416E1-7616-43F6-8B30-4EEBBFE6BBF6}" vid="{48078659-4440-40F0-BEBF-5158C5783433}"/>
    </a:ext>
  </a:extLst>
</a:theme>
</file>

<file path=ppt/theme/theme2.xml><?xml version="1.0" encoding="utf-8"?>
<a:theme xmlns:a="http://schemas.openxmlformats.org/drawingml/2006/main" name="Hoofdstuk dia">
  <a:themeElements>
    <a:clrScheme name="Kadaster test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3BE"/>
      </a:accent1>
      <a:accent2>
        <a:srgbClr val="004079"/>
      </a:accent2>
      <a:accent3>
        <a:srgbClr val="FF7400"/>
      </a:accent3>
      <a:accent4>
        <a:srgbClr val="079600"/>
      </a:accent4>
      <a:accent5>
        <a:srgbClr val="922997"/>
      </a:accent5>
      <a:accent6>
        <a:srgbClr val="F4EE00"/>
      </a:accent6>
      <a:hlink>
        <a:srgbClr val="0000FF"/>
      </a:hlink>
      <a:folHlink>
        <a:srgbClr val="0093BE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GE conference Lausanne 2017 Martin Salzmann.potx" id="{9A0416E1-7616-43F6-8B30-4EEBBFE6BBF6}" vid="{A7CF651E-C41D-431A-837A-63E23F568C8B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CLGE conference Lausanne 2017 Martin Salzmann</Template>
  <TotalTime>3522</TotalTime>
  <Words>540</Words>
  <Application>Microsoft Office PowerPoint</Application>
  <PresentationFormat>Diavoorstelling (16:9)</PresentationFormat>
  <Paragraphs>148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MS PGothic</vt:lpstr>
      <vt:lpstr>Arial</vt:lpstr>
      <vt:lpstr>Calibri</vt:lpstr>
      <vt:lpstr>Times New Roman</vt:lpstr>
      <vt:lpstr>Verdana</vt:lpstr>
      <vt:lpstr>Wingdings</vt:lpstr>
      <vt:lpstr>Kantoorthema</vt:lpstr>
      <vt:lpstr>Hoofdstuk dia</vt:lpstr>
      <vt:lpstr>Reliability of the cadastre  in a digital world</vt:lpstr>
      <vt:lpstr>Real estate transaction chain in the Netherlands</vt:lpstr>
      <vt:lpstr>Parallel worlds</vt:lpstr>
      <vt:lpstr>System of key registers in the Netherlands  administrative world</vt:lpstr>
      <vt:lpstr>Legal Reliability Cadastre (NL-case)</vt:lpstr>
      <vt:lpstr>Data driven society</vt:lpstr>
      <vt:lpstr>Relations between the different worlds</vt:lpstr>
      <vt:lpstr>Cadastral Surveying and Mapping</vt:lpstr>
      <vt:lpstr>Cadastral (index) map and boundaries</vt:lpstr>
      <vt:lpstr>Real world: boundary dispute</vt:lpstr>
      <vt:lpstr>What are the issues?</vt:lpstr>
      <vt:lpstr>Is the perfect cadastral map the solution?</vt:lpstr>
      <vt:lpstr>Getting closer to physical reality</vt:lpstr>
      <vt:lpstr>PowerPoint-presentatie</vt:lpstr>
      <vt:lpstr>Getting closer to institutional world</vt:lpstr>
      <vt:lpstr>Improvement strategy</vt:lpstr>
      <vt:lpstr>Concluding remarks</vt:lpstr>
    </vt:vector>
  </TitlesOfParts>
  <Company>Kadaster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between the private sector and the national mapping agencies</dc:title>
  <dc:creator>Salzmann, Martin</dc:creator>
  <cp:lastModifiedBy>Salzmann, Martin</cp:lastModifiedBy>
  <cp:revision>256</cp:revision>
  <cp:lastPrinted>2018-11-16T16:08:26Z</cp:lastPrinted>
  <dcterms:created xsi:type="dcterms:W3CDTF">2017-04-06T15:01:33Z</dcterms:created>
  <dcterms:modified xsi:type="dcterms:W3CDTF">2018-11-17T12:02:30Z</dcterms:modified>
</cp:coreProperties>
</file>